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  <p:sldMasterId id="2147483673" r:id="rId6"/>
    <p:sldMasterId id="214748367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</p:sldIdLst>
  <p:sldSz cy="6858000" cx="12192000"/>
  <p:notesSz cx="6858000" cy="9144000"/>
  <p:embeddedFontLst>
    <p:embeddedFont>
      <p:font typeface="Merriweather Sans"/>
      <p:regular r:id="rId62"/>
      <p:bold r:id="rId63"/>
      <p:italic r:id="rId64"/>
      <p:boldItalic r:id="rId65"/>
    </p:embeddedFont>
    <p:embeddedFont>
      <p:font typeface="Roboto"/>
      <p:regular r:id="rId66"/>
      <p:bold r:id="rId67"/>
      <p:italic r:id="rId68"/>
      <p:boldItalic r:id="rId69"/>
    </p:embeddedFont>
    <p:embeddedFont>
      <p:font typeface="Montserrat"/>
      <p:regular r:id="rId70"/>
      <p:bold r:id="rId71"/>
      <p:italic r:id="rId72"/>
      <p:boldItalic r:id="rId73"/>
    </p:embeddedFont>
    <p:embeddedFont>
      <p:font typeface="Montserrat Medium"/>
      <p:regular r:id="rId74"/>
      <p:bold r:id="rId75"/>
      <p:italic r:id="rId76"/>
      <p:boldItalic r:id="rId77"/>
    </p:embeddedFont>
    <p:embeddedFont>
      <p:font typeface="Helvetica Neue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F915F8-3406-48F7-9E95-BB2919BFDEE9}">
  <a:tblStyle styleId="{0EF915F8-3406-48F7-9E95-BB2919BFDEE9}" styleName="Table_0">
    <a:wholeTbl>
      <a:tcTxStyle b="off" i="off">
        <a:font>
          <a:latin typeface="Montserrat Medium"/>
          <a:ea typeface="Montserrat Medium"/>
          <a:cs typeface="Montserrat Medium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Montserrat Medium"/>
          <a:ea typeface="Montserrat Medium"/>
          <a:cs typeface="Montserrat Medium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Montserrat Medium"/>
          <a:ea typeface="Montserrat Medium"/>
          <a:cs typeface="Montserrat Medium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Montserrat Medium"/>
          <a:ea typeface="Montserrat Medium"/>
          <a:cs typeface="Montserrat Medium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Montserrat Medium"/>
          <a:ea typeface="Montserrat Medium"/>
          <a:cs typeface="Montserrat Medium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HelveticaNeue-italic.fntdata"/><Relationship Id="rId81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Montserrat-boldItalic.fntdata"/><Relationship Id="rId72" Type="http://schemas.openxmlformats.org/officeDocument/2006/relationships/font" Target="fonts/Montserrat-italic.fntdata"/><Relationship Id="rId31" Type="http://schemas.openxmlformats.org/officeDocument/2006/relationships/slide" Target="slides/slide23.xml"/><Relationship Id="rId75" Type="http://schemas.openxmlformats.org/officeDocument/2006/relationships/font" Target="fonts/MontserratMedium-bold.fntdata"/><Relationship Id="rId30" Type="http://schemas.openxmlformats.org/officeDocument/2006/relationships/slide" Target="slides/slide22.xml"/><Relationship Id="rId74" Type="http://schemas.openxmlformats.org/officeDocument/2006/relationships/font" Target="fonts/MontserratMedium-regular.fntdata"/><Relationship Id="rId33" Type="http://schemas.openxmlformats.org/officeDocument/2006/relationships/slide" Target="slides/slide25.xml"/><Relationship Id="rId77" Type="http://schemas.openxmlformats.org/officeDocument/2006/relationships/font" Target="fonts/MontserratMedium-boldItalic.fntdata"/><Relationship Id="rId32" Type="http://schemas.openxmlformats.org/officeDocument/2006/relationships/slide" Target="slides/slide24.xml"/><Relationship Id="rId76" Type="http://schemas.openxmlformats.org/officeDocument/2006/relationships/font" Target="fonts/MontserratMedium-italic.fntdata"/><Relationship Id="rId35" Type="http://schemas.openxmlformats.org/officeDocument/2006/relationships/slide" Target="slides/slide27.xml"/><Relationship Id="rId79" Type="http://schemas.openxmlformats.org/officeDocument/2006/relationships/font" Target="fonts/HelveticaNeue-bold.fntdata"/><Relationship Id="rId34" Type="http://schemas.openxmlformats.org/officeDocument/2006/relationships/slide" Target="slides/slide26.xml"/><Relationship Id="rId78" Type="http://schemas.openxmlformats.org/officeDocument/2006/relationships/font" Target="fonts/HelveticaNeue-regular.fntdata"/><Relationship Id="rId71" Type="http://schemas.openxmlformats.org/officeDocument/2006/relationships/font" Target="fonts/Montserrat-bold.fntdata"/><Relationship Id="rId70" Type="http://schemas.openxmlformats.org/officeDocument/2006/relationships/font" Target="fonts/Montserrat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MerriweatherSans-regular.fntdata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MerriweatherSans-italic.fntdata"/><Relationship Id="rId63" Type="http://schemas.openxmlformats.org/officeDocument/2006/relationships/font" Target="fonts/MerriweatherSans-bold.fntdata"/><Relationship Id="rId22" Type="http://schemas.openxmlformats.org/officeDocument/2006/relationships/slide" Target="slides/slide14.xml"/><Relationship Id="rId66" Type="http://schemas.openxmlformats.org/officeDocument/2006/relationships/font" Target="fonts/Roboto-regular.fntdata"/><Relationship Id="rId21" Type="http://schemas.openxmlformats.org/officeDocument/2006/relationships/slide" Target="slides/slide13.xml"/><Relationship Id="rId65" Type="http://schemas.openxmlformats.org/officeDocument/2006/relationships/font" Target="fonts/MerriweatherSans-boldItalic.fntdata"/><Relationship Id="rId24" Type="http://schemas.openxmlformats.org/officeDocument/2006/relationships/slide" Target="slides/slide16.xml"/><Relationship Id="rId68" Type="http://schemas.openxmlformats.org/officeDocument/2006/relationships/font" Target="fonts/Roboto-italic.fntdata"/><Relationship Id="rId23" Type="http://schemas.openxmlformats.org/officeDocument/2006/relationships/slide" Target="slides/slide15.xml"/><Relationship Id="rId67" Type="http://schemas.openxmlformats.org/officeDocument/2006/relationships/font" Target="fonts/Roboto-bold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wikipedia.org/wiki/%D0%A0%D0%B5%D0%BB%D0%B5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wikipedia.org/wiki/%D0%A2%D0%B5%D0%BE%D1%80%D0%B8%D1%8F_%D0%B8%D0%BD%D1%84%D0%BE%D1%80%D0%BC%D0%B0%D1%86%D0%B8%D0%B8" TargetMode="External"/><Relationship Id="rId3" Type="http://schemas.openxmlformats.org/officeDocument/2006/relationships/hyperlink" Target="https://ru.wikipedia.org/wiki/%D0%91%D0%B8%D1%82" TargetMode="External"/><Relationship Id="rId4" Type="http://schemas.openxmlformats.org/officeDocument/2006/relationships/hyperlink" Target="https://ru.wikipedia.org/wiki/%D0%95%D0%B4%D0%B8%D0%BD%D0%B8%D1%86%D1%8B_%D0%B8%D0%B7%D0%BC%D0%B5%D1%80%D0%B5%D0%BD%D0%B8%D1%8F_%D1%91%D0%BC%D0%BA%D0%BE%D1%81%D1%82%D0%B8_%D0%BD%D0%BE%D1%81%D0%B8%D1%82%D0%B5%D0%BB%D0%B5%D0%B9_%D0%B8_%D0%BE%D0%B1%D1%8A%D1%91%D0%BC%D0%B0_%D0%B8%D0%BD%D1%84%D0%BE%D1%80%D0%BC%D0%B0%D1%86%D0%B8%D0%B8" TargetMode="External"/><Relationship Id="rId5" Type="http://schemas.openxmlformats.org/officeDocument/2006/relationships/hyperlink" Target="https://ru.wikipedia.org/wiki/%D0%9C%D0%B0%D1%82%D0%B5%D0%BC%D0%B0%D1%82%D0%B8%D1%87%D0%B5%D1%81%D0%BA%D0%B0%D1%8F_%D1%82%D0%B5%D0%BE%D1%80%D0%B8%D1%8F_%D1%81%D0%B2%D1%8F%D0%B7%D0%B8_(%D1%81%D1%82%D0%B0%D1%82%D1%8C%D1%8F)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wikipedia.org/wiki/%D0%9A%D0%BD%D0%B8%D0%B3%D0%B0_%D0%BF%D1%80%D0%BE%D1%80%D0%BE%D0%BA%D0%B0_%D0%98%D0%B5%D1%80%D0%B5%D0%BC%D0%B8%D0%B8" TargetMode="External"/><Relationship Id="rId3" Type="http://schemas.openxmlformats.org/officeDocument/2006/relationships/hyperlink" Target="https://ru.wikipedia.org/wiki/%D0%A5%D0%B0%D0%BB%D0%B4%D0%B5%D0%B8" TargetMode="External"/><Relationship Id="rId4" Type="http://schemas.openxmlformats.org/officeDocument/2006/relationships/hyperlink" Target="https://ru.wikipedia.org/wiki/%D0%92%D0%B0%D0%B2%D0%B8%D0%BB%D0%BE%D0%BD" TargetMode="External"/><Relationship Id="rId5" Type="http://schemas.openxmlformats.org/officeDocument/2006/relationships/hyperlink" Target="https://ru.wikipedia.org/wiki/%D0%90%D1%82%D0%B1%D0%B0%D1%88#cite_note-1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Первое упоминание статического анализа</a:t>
            </a:r>
            <a:br>
              <a:rPr lang="ru-RU"/>
            </a:br>
            <a:br>
              <a:rPr lang="ru-RU"/>
            </a:br>
            <a:r>
              <a:rPr lang="ru-RU"/>
              <a:t>Автор – Абу Юсуф Аль-Кинди</a:t>
            </a:r>
            <a:endParaRPr/>
          </a:p>
        </p:txBody>
      </p:sp>
      <p:sp>
        <p:nvSpPr>
          <p:cNvPr id="509" name="Google Shape;50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Автор - </a:t>
            </a:r>
            <a:r>
              <a:rPr b="0" i="0" lang="ru-RU" u="none" strike="noStrike">
                <a:solidFill>
                  <a:srgbClr val="CDCDC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Шехаб аль Кашканди</a:t>
            </a:r>
            <a:endParaRPr b="0" i="0" u="none" strike="noStrike">
              <a:solidFill>
                <a:srgbClr val="CDCDC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u="none" strike="noStrike">
              <a:solidFill>
                <a:srgbClr val="CDCDC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erriweather Sans"/>
              <a:buNone/>
            </a:pPr>
            <a:r>
              <a:rPr b="0" i="0" lang="ru-RU" u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В 1412 году выходит 14-томная энциклопедия Шехаба ал-Кашканди "Шауба ал-Аша", один из разделов которой "Относительно сокрытия в буквах тайных сообщений" содержал описание семи шифров замены и перестановки, частотного метода криптоанализа, а также таблицы частотности букв в арабском языке.</a:t>
            </a:r>
            <a:endParaRPr/>
          </a:p>
        </p:txBody>
      </p:sp>
      <p:sp>
        <p:nvSpPr>
          <p:cNvPr id="518" name="Google Shape;51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Кардано – относительно известный деятель в различных сферах науки. Кроме этой структуры для шифрования вы можете знать его по задаче о кубических уравнениях (формула Кардано).</a:t>
            </a:r>
            <a:endParaRPr/>
          </a:p>
        </p:txBody>
      </p:sp>
      <p:sp>
        <p:nvSpPr>
          <p:cNvPr id="527" name="Google Shape;52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Было много похожих вариаций и способов применения и комбинаций простых подстановок (об этом в один из следующих раз).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По сути дела Виженер объединил подходы Тритемия, Беллазо, Порта к шифрованию открытых текстов, по существу не внеся в них ничего оригинального.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Формально – это набор шифров ROT, где каждой букве соответствует свой вариант шифра со своим сдвигом.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- 300 лет не могли взломать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Было много похожих вариаций и способов применения и комбинаций простых подстановок (об этом в один из следующих раз).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По сути дела Виженер объединил подходы Тритемия, Беллазо, Порта к шифрованию открытых текстов, по существу не внеся в них ничего оригинального.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Формально – это набор шифров ROT, где каждой букве соответствует свой вариант шифра со своим сдвигом.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- 300 лет не могли взломать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Было много похожих вариаций и способов применения и комбинаций простых подстановок (об этом в один из следующих раз).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По сути дела Виженер объединил подходы Тритемия, Беллазо, Порта к шифрованию открытых текстов, по существу не внеся в них ничего оригинального.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Формально – это набор шифров ROT, где каждой букве соответствует свой вариант шифра со своим сдвигом.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-RU"/>
              <a:t>- 300 лет не могли взломать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существует единого алгоритма шифрования, удовлетворяющего всем практическим запросам. Это объясняется большим разнообразием задач: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Различные виды защищаемой информации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Потребности в скорости и объеме передаваемой информаии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Задач, связанных с анализом безопасности криптографических алгоритмов</a:t>
            </a:r>
            <a:endParaRPr/>
          </a:p>
        </p:txBody>
      </p:sp>
      <p:sp>
        <p:nvSpPr>
          <p:cNvPr id="976" name="Google Shape;97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add01ae09e_0_4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3add01ae09e_0_4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можно рассказать о существовании ряда требований к криптоалгоритмам. Самые простые – критерий случайности шифротекста и лавинный критерий.</a:t>
            </a:r>
            <a:endParaRPr/>
          </a:p>
        </p:txBody>
      </p:sp>
      <p:sp>
        <p:nvSpPr>
          <p:cNvPr id="1129" name="Google Shape;1129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Основная идея – а что если для Шифра Виженера сделать очень длинный ключ, то атаки на него не сработают.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Как получить длинный ключ?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Сделать множество замен символов.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картинке – схема Энигмы первой версии из патента</a:t>
            </a:r>
            <a:endParaRPr/>
          </a:p>
        </p:txBody>
      </p:sp>
      <p:sp>
        <p:nvSpPr>
          <p:cNvPr id="1151" name="Google Shape;1151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Ротор слева на второй картинке – называется рефлектором. Он нужен для того, чтобы сделать шифрование симметричным.</a:t>
            </a:r>
            <a:endParaRPr/>
          </a:p>
        </p:txBody>
      </p:sp>
      <p:sp>
        <p:nvSpPr>
          <p:cNvPr id="1159" name="Google Shape;1159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9" name="Google Shape;117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Вернам не использовал понятие «исключающее „или“» в патенте, но реализовал именно эту логическую операцию, используя блоки </a:t>
            </a:r>
            <a:r>
              <a:rPr b="0" i="0" lang="ru-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реле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180" name="Google Shape;1180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Хорошая презентация про работу энигмы - https://web.njit.edu/~crix/CS.408/content/408-lecture-04.pdf</a:t>
            </a:r>
            <a:br>
              <a:rPr lang="ru-RU"/>
            </a:br>
            <a:br>
              <a:rPr lang="ru-RU"/>
            </a:br>
            <a:r>
              <a:rPr lang="ru-RU"/>
              <a:t>В энигме три ротора + обратный сигнал + доп. механизм на роторах.</a:t>
            </a:r>
            <a:br>
              <a:rPr lang="ru-RU"/>
            </a:br>
            <a:r>
              <a:rPr lang="ru-RU"/>
              <a:t>В лоренцо 12</a:t>
            </a:r>
            <a:br>
              <a:rPr lang="ru-RU"/>
            </a:br>
            <a:r>
              <a:rPr lang="ru-RU"/>
              <a:t>TYPE-91 – три ротора по первой схеме энигмы, т.е. очень легко взламывалось ( что, в итоге, сделала каждая из стран союзниц)</a:t>
            </a:r>
            <a:endParaRPr/>
          </a:p>
        </p:txBody>
      </p:sp>
      <p:sp>
        <p:nvSpPr>
          <p:cNvPr id="1212" name="Google Shape;1212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 “первый” этап развития криптографии” – больше исторический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>
                <a:solidFill>
                  <a:srgbClr val="C1C0FA"/>
                </a:solidFill>
                <a:latin typeface="Arial"/>
                <a:ea typeface="Arial"/>
                <a:cs typeface="Arial"/>
                <a:sym typeface="Arial"/>
              </a:rPr>
              <a:t>История человечества – это не только история накопления и распространения знаний, но и непрерывная борьба за их защиту. С момента изобретения письменности люди стремились сохранить свои секреты, защитить важные данные от несанкционированного доступа и обеспечить конфиденциальность. Исторический взгляд на историю защиты информации демонстрирует эволюцию методов и технологий, отражающих меняющиеся угрозы и ценности общества.</a:t>
            </a:r>
            <a:br>
              <a:rPr b="0" i="0" lang="ru-RU">
                <a:solidFill>
                  <a:srgbClr val="C1C0F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>
                <a:solidFill>
                  <a:srgbClr val="C1C0FA"/>
                </a:solidFill>
                <a:latin typeface="Arial"/>
                <a:ea typeface="Arial"/>
                <a:cs typeface="Arial"/>
                <a:sym typeface="Arial"/>
              </a:rPr>
              <a:t>История защиты информации – это постоянная гонка вооружений между теми, кто стремится защитить информацию, и теми, кто пытается ее украсть или уничтожить. Понимание исторических методов и технологий защиты позволяет нам лучше оценить современные угрозы и разрабатывать более эффективные стратегии для обеспечения информационной безопасности в будущем. Важно помнить, что защита информации – это не просто техническая задача, но и вопрос этики, политики и социальной ответственности.</a:t>
            </a:r>
            <a:endParaRPr/>
          </a:p>
        </p:txBody>
      </p:sp>
      <p:sp>
        <p:nvSpPr>
          <p:cNvPr id="445" name="Google Shape;44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4" name="Google Shape;122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https://vtda.org/pubs/BSTJ/vol28-1949/articles/bstj28-4-656.pdf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/>
            </a:br>
            <a:r>
              <a:rPr lang="ru-RU"/>
              <a:t>Копипаста с вики: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Является основателем </a:t>
            </a:r>
            <a:r>
              <a:rPr b="0" i="0" lang="ru-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теории информации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нашедшей применение в современных высокотехнологических системах связи. Предоставил фундаментальные понятия, идеи и их математические формулировки, которые в настоящее время формируют основу для современных коммуникационных технологий. В 1948 году предложил использовать слово «</a:t>
            </a:r>
            <a:r>
              <a:rPr b="0" i="0" lang="ru-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бит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» для обозначения наименьшей </a:t>
            </a:r>
            <a:r>
              <a:rPr b="0" i="0" lang="ru-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единицы информации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(в статье «</a:t>
            </a:r>
            <a:r>
              <a:rPr b="0" i="0" lang="ru-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Математическая теория связи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»). </a:t>
            </a:r>
            <a:endParaRPr/>
          </a:p>
        </p:txBody>
      </p:sp>
      <p:sp>
        <p:nvSpPr>
          <p:cNvPr id="1225" name="Google Shape;1225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6" name="Google Shape;123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предложил форму абстрактной вычислительной машины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Создал BOBME и взломал энигму.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Название устройства </a:t>
            </a:r>
            <a:r>
              <a:rPr b="0" i="1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Bombe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отсылает к названию десерта из мороженого </a:t>
            </a:r>
            <a:r>
              <a:rPr b="0" i="1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Bombe glacée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Технически можно сказать, что придумал компьютеры в том виде что мы знаем – с памятью, программированием и так далее. В том числе эксперементировал с синтезированием музыки и шахматными алгоритмами.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Премия Тьюринга – аналог Нобелевки</a:t>
            </a:r>
            <a:endParaRPr/>
          </a:p>
        </p:txBody>
      </p:sp>
      <p:sp>
        <p:nvSpPr>
          <p:cNvPr id="1237" name="Google Shape;1237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5" name="Google Shape;124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Если кому-то будет интересно - https://www.mathnet.ru/links/379a78204f0480e893d42cde7cc74c9e/dm1635.pdf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Основная причина почему не нужно пытаться реализовывать свою криптографию в проде</a:t>
            </a:r>
            <a:endParaRPr/>
          </a:p>
        </p:txBody>
      </p:sp>
      <p:sp>
        <p:nvSpPr>
          <p:cNvPr id="1246" name="Google Shape;1246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add01ae09e_0_4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3" name="Google Shape;1253;g3add01ae09e_0_4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Хороший пример, который может быть будет понятен ученикам – эллиптические кривые. Ну графики то они точно видели на уроках в школе 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Слева - классический пример эллиптической кривой и сложения точек на ней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Справа – представление кривой в конечном поле. Т.е. в виде, который может понять и посчитать компьютер.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использования эллиптики, который может быть интересен ученикам – алгоритм цифровой подписи (ECDSA-SECP256k1) в биткоине. Да и в целом, хорошая современная цифровая подпись основывается на эллиптике.</a:t>
            </a:r>
            <a:endParaRPr/>
          </a:p>
        </p:txBody>
      </p:sp>
      <p:sp>
        <p:nvSpPr>
          <p:cNvPr id="1254" name="Google Shape;1254;g3add01ae09e_0_4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add01ae09e_0_5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g3add01ae09e_0_5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Хороший пример, который может быть будет понятен ученикам – эллиптические кривые. Ну графики то они точно видели на уроках в школе 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Слева - классический пример эллиптической кривой и сложения точек на ней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Справа – представление кривой в конечном поле. Т.е. в виде, который может понять и посчитать компьютер.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использования эллиптики, который может быть интересен ученикам – алгоритм цифровой подписи (ECDSA-SECP256k1) в биткоине. Да и в целом, хорошая современная цифровая подпись основывается на эллиптике.</a:t>
            </a:r>
            <a:endParaRPr/>
          </a:p>
        </p:txBody>
      </p:sp>
      <p:sp>
        <p:nvSpPr>
          <p:cNvPr id="1265" name="Google Shape;1265;g3add01ae09e_0_5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add01ae09e_0_5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g3add01ae09e_0_5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Хороший пример, который может быть будет понятен ученикам – эллиптические кривые. Ну графики то они точно видели на уроках в школе 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Слева - классический пример эллиптической кривой и сложения точек на ней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Справа – представление кривой в конечном поле. Т.е. в виде, который может понять и посчитать компьютер.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использования эллиптики, который может быть интересен ученикам – алгоритм цифровой подписи (ECDSA-SECP256k1) в биткоине. Да и в целом, хорошая современная цифровая подпись основывается на эллиптике.</a:t>
            </a:r>
            <a:endParaRPr/>
          </a:p>
        </p:txBody>
      </p:sp>
      <p:sp>
        <p:nvSpPr>
          <p:cNvPr id="1276" name="Google Shape;1276;g3add01ae09e_0_5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Хороший пример, который может быть будет понятен ученикам – эллиптические кривые. Ну графики то они точно видели на уроках в школе 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Слева - классический пример эллиптической кривой и сложения точек на ней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Справа – представление кривой в конечном поле. Т.е. в виде, который может понять и посчитать компьютер.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использования эллиптики, который может быть интересен ученикам – алгоритм цифровой подписи (ECDSA-SECP256k1) в биткоине. Да и в целом, хорошая современная цифровая подпись основывается на эллиптике.</a:t>
            </a:r>
            <a:endParaRPr/>
          </a:p>
        </p:txBody>
      </p:sp>
      <p:sp>
        <p:nvSpPr>
          <p:cNvPr id="1285" name="Google Shape;1285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add01ae09e_0_5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g3add01ae09e_0_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Хороший пример, который может быть будет понятен ученикам – эллиптические кривые. Ну графики то они точно видели на уроках в школе 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Слева - классический пример эллиптической кривой и сложения точек на ней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Справа – представление кривой в конечном поле. Т.е. в виде, который может понять и посчитать компьютер.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использования эллиптики, который может быть интересен ученикам – алгоритм цифровой подписи (ECDSA-SECP256k1) в биткоине. Да и в целом, хорошая современная цифровая подпись основывается на эллиптике.</a:t>
            </a:r>
            <a:endParaRPr/>
          </a:p>
        </p:txBody>
      </p:sp>
      <p:sp>
        <p:nvSpPr>
          <p:cNvPr id="1295" name="Google Shape;1295;g3add01ae09e_0_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Tl;dr; про квантовые компьютеры</a:t>
            </a:r>
            <a:endParaRPr/>
          </a:p>
        </p:txBody>
      </p:sp>
      <p:sp>
        <p:nvSpPr>
          <p:cNvPr id="1303" name="Google Shape;1303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add01ae09e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3add01ae09e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add01ae09e_0_3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add01ae09e_0_5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g3add01ae09e_0_5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add01ae09e_0_5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g3add01ae09e_0_5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Впервые встречается в древнееврейском тексте Библии / Танаха.</a:t>
            </a:r>
            <a:b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В </a:t>
            </a:r>
            <a:r>
              <a:rPr b="0" i="0" lang="ru-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Иер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51:1 слова לב קמי «лев камай» (букв. «сердце моих противников») являются «атбашем» слова כשדים «касдим» («</a:t>
            </a:r>
            <a:r>
              <a:rPr b="0" i="0" lang="ru-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халдеи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»), а в Иер. 25:26, 51:41 слово ששך («шешах», или «сесах» в синодальном переводе) — это атбаш слова בבל «Бавель» (</a:t>
            </a:r>
            <a:r>
              <a:rPr b="0" i="0" lang="ru-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Вавилон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baseline="30000" i="0" lang="ru-RU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[1]</a:t>
            </a:r>
            <a:r>
              <a:rPr b="0" i="0" lang="ru-RU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70" name="Google Shape;47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9876402" y="434010"/>
            <a:ext cx="1755016" cy="820727"/>
            <a:chOff x="1682751" y="950923"/>
            <a:chExt cx="2025650" cy="947288"/>
          </a:xfrm>
        </p:grpSpPr>
        <p:sp>
          <p:nvSpPr>
            <p:cNvPr id="12" name="Google Shape;12;p2"/>
            <p:cNvSpPr/>
            <p:nvPr/>
          </p:nvSpPr>
          <p:spPr>
            <a:xfrm>
              <a:off x="1682751" y="950923"/>
              <a:ext cx="2025650" cy="947288"/>
            </a:xfrm>
            <a:prstGeom prst="roundRect">
              <a:avLst>
                <a:gd fmla="val 6612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39977" y="1142314"/>
              <a:ext cx="288000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199757" y="1142314"/>
              <a:ext cx="288000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59537" y="1142314"/>
              <a:ext cx="288000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923059" y="1520362"/>
              <a:ext cx="288000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279097" y="1520362"/>
              <a:ext cx="288000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923059" y="1136567"/>
              <a:ext cx="644038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39977" y="1520262"/>
              <a:ext cx="1010397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758313" y="5337143"/>
            <a:ext cx="5428151" cy="493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" name="Google Shape;21;p2"/>
          <p:cNvSpPr/>
          <p:nvPr/>
        </p:nvSpPr>
        <p:spPr>
          <a:xfrm>
            <a:off x="9537059" y="3917613"/>
            <a:ext cx="2453750" cy="2453750"/>
          </a:xfrm>
          <a:prstGeom prst="diamond">
            <a:avLst/>
          </a:prstGeom>
          <a:noFill/>
          <a:ln cap="flat" cmpd="sng" w="9525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152400" endA="0" endPos="38500" kx="0" rotWithShape="0" algn="bl" stA="39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" name="Google Shape;22;p2"/>
          <p:cNvCxnSpPr/>
          <p:nvPr/>
        </p:nvCxnSpPr>
        <p:spPr>
          <a:xfrm>
            <a:off x="9683413" y="5001299"/>
            <a:ext cx="1080521" cy="1130746"/>
          </a:xfrm>
          <a:prstGeom prst="straightConnector1">
            <a:avLst/>
          </a:prstGeom>
          <a:noFill/>
          <a:ln cap="rnd" cmpd="sng" w="9525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" name="Google Shape;23;p2"/>
          <p:cNvCxnSpPr/>
          <p:nvPr/>
        </p:nvCxnSpPr>
        <p:spPr>
          <a:xfrm flipH="1">
            <a:off x="10763934" y="5019436"/>
            <a:ext cx="1097107" cy="1112609"/>
          </a:xfrm>
          <a:prstGeom prst="straightConnector1">
            <a:avLst/>
          </a:prstGeom>
          <a:noFill/>
          <a:ln cap="rnd" cmpd="sng" w="9525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" name="Google Shape;24;p2"/>
          <p:cNvCxnSpPr/>
          <p:nvPr/>
        </p:nvCxnSpPr>
        <p:spPr>
          <a:xfrm>
            <a:off x="9766733" y="4927817"/>
            <a:ext cx="997201" cy="1043553"/>
          </a:xfrm>
          <a:prstGeom prst="straightConnector1">
            <a:avLst/>
          </a:prstGeom>
          <a:noFill/>
          <a:ln cap="rnd" cmpd="sng" w="9525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" name="Google Shape;25;p2"/>
          <p:cNvCxnSpPr/>
          <p:nvPr/>
        </p:nvCxnSpPr>
        <p:spPr>
          <a:xfrm flipH="1">
            <a:off x="10763935" y="4949248"/>
            <a:ext cx="1019741" cy="1022122"/>
          </a:xfrm>
          <a:prstGeom prst="straightConnector1">
            <a:avLst/>
          </a:prstGeom>
          <a:noFill/>
          <a:ln cap="rnd" cmpd="sng" w="9525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" name="Google Shape;26;p2"/>
          <p:cNvCxnSpPr/>
          <p:nvPr/>
        </p:nvCxnSpPr>
        <p:spPr>
          <a:xfrm>
            <a:off x="9844052" y="4845605"/>
            <a:ext cx="919881" cy="956915"/>
          </a:xfrm>
          <a:prstGeom prst="straightConnector1">
            <a:avLst/>
          </a:prstGeom>
          <a:noFill/>
          <a:ln cap="rnd" cmpd="sng" w="9525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" name="Google Shape;27;p2"/>
          <p:cNvCxnSpPr/>
          <p:nvPr/>
        </p:nvCxnSpPr>
        <p:spPr>
          <a:xfrm flipH="1">
            <a:off x="10763934" y="4845605"/>
            <a:ext cx="919880" cy="956915"/>
          </a:xfrm>
          <a:prstGeom prst="straightConnector1">
            <a:avLst/>
          </a:prstGeom>
          <a:noFill/>
          <a:ln cap="rnd" cmpd="sng" w="9525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2"/>
          <p:cNvSpPr txBox="1"/>
          <p:nvPr>
            <p:ph type="title"/>
          </p:nvPr>
        </p:nvSpPr>
        <p:spPr>
          <a:xfrm>
            <a:off x="781134" y="3817576"/>
            <a:ext cx="55105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C00"/>
              </a:buClr>
              <a:buSzPts val="4400"/>
              <a:buFont typeface="Montserrat Medium"/>
              <a:buNone/>
              <a:defRPr b="0" i="0" sz="4400" u="none" cap="none" strike="noStrike">
                <a:solidFill>
                  <a:srgbClr val="00CC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29" name="Google Shape;29;p2"/>
          <p:cNvGrpSpPr/>
          <p:nvPr/>
        </p:nvGrpSpPr>
        <p:grpSpPr>
          <a:xfrm>
            <a:off x="464976" y="2557600"/>
            <a:ext cx="5872480" cy="3638919"/>
            <a:chOff x="464976" y="2557600"/>
            <a:chExt cx="5872480" cy="3638919"/>
          </a:xfrm>
        </p:grpSpPr>
        <p:cxnSp>
          <p:nvCxnSpPr>
            <p:cNvPr id="30" name="Google Shape;30;p2"/>
            <p:cNvCxnSpPr/>
            <p:nvPr/>
          </p:nvCxnSpPr>
          <p:spPr>
            <a:xfrm>
              <a:off x="491189" y="2884637"/>
              <a:ext cx="0" cy="3161818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590635" y="2603319"/>
              <a:ext cx="0" cy="354485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685885" y="2726755"/>
              <a:ext cx="0" cy="3376786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2"/>
            <p:cNvCxnSpPr/>
            <p:nvPr/>
          </p:nvCxnSpPr>
          <p:spPr>
            <a:xfrm flipH="1" rot="10800000">
              <a:off x="685884" y="5219975"/>
              <a:ext cx="5607468" cy="13157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" name="Google Shape;34;p2"/>
            <p:cNvSpPr/>
            <p:nvPr/>
          </p:nvSpPr>
          <p:spPr>
            <a:xfrm>
              <a:off x="567775" y="2557600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3025" y="6103541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64640" y="2681036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68329" y="2838918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64976" y="6044534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67775" y="6150800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291737" y="5197115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инка с подписью">
  <p:cSld name="Картинка с подписью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12"/>
          <p:cNvCxnSpPr/>
          <p:nvPr/>
        </p:nvCxnSpPr>
        <p:spPr>
          <a:xfrm>
            <a:off x="3650402" y="2029016"/>
            <a:ext cx="4891193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p12"/>
          <p:cNvSpPr txBox="1"/>
          <p:nvPr>
            <p:ph idx="1" type="body"/>
          </p:nvPr>
        </p:nvSpPr>
        <p:spPr>
          <a:xfrm>
            <a:off x="3650403" y="132555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9" name="Google Shape;219;p12"/>
          <p:cNvSpPr txBox="1"/>
          <p:nvPr>
            <p:ph idx="2" type="body"/>
          </p:nvPr>
        </p:nvSpPr>
        <p:spPr>
          <a:xfrm>
            <a:off x="3649663" y="2133282"/>
            <a:ext cx="4892675" cy="329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20" name="Google Shape;220;p12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223" name="Google Shape;223;p13"/>
          <p:cNvCxnSpPr/>
          <p:nvPr/>
        </p:nvCxnSpPr>
        <p:spPr>
          <a:xfrm flipH="1" rot="10800000">
            <a:off x="1016726" y="1535956"/>
            <a:ext cx="4852432" cy="3"/>
          </a:xfrm>
          <a:prstGeom prst="straightConnector1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4" name="Google Shape;224;p13"/>
          <p:cNvCxnSpPr/>
          <p:nvPr/>
        </p:nvCxnSpPr>
        <p:spPr>
          <a:xfrm>
            <a:off x="5967715" y="1653746"/>
            <a:ext cx="18387" cy="4321604"/>
          </a:xfrm>
          <a:prstGeom prst="straightConnector1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5" name="Google Shape;225;p13"/>
          <p:cNvCxnSpPr/>
          <p:nvPr/>
        </p:nvCxnSpPr>
        <p:spPr>
          <a:xfrm>
            <a:off x="6074047" y="1738635"/>
            <a:ext cx="5380" cy="4470249"/>
          </a:xfrm>
          <a:prstGeom prst="straightConnector1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p13"/>
          <p:cNvCxnSpPr/>
          <p:nvPr/>
        </p:nvCxnSpPr>
        <p:spPr>
          <a:xfrm>
            <a:off x="6183416" y="1642938"/>
            <a:ext cx="0" cy="4421312"/>
          </a:xfrm>
          <a:prstGeom prst="straightConnector1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p13"/>
          <p:cNvSpPr txBox="1"/>
          <p:nvPr>
            <p:ph idx="1" type="body"/>
          </p:nvPr>
        </p:nvSpPr>
        <p:spPr>
          <a:xfrm>
            <a:off x="1230096" y="1669295"/>
            <a:ext cx="4391729" cy="4513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cxnSp>
        <p:nvCxnSpPr>
          <p:cNvPr id="228" name="Google Shape;228;p13"/>
          <p:cNvCxnSpPr/>
          <p:nvPr/>
        </p:nvCxnSpPr>
        <p:spPr>
          <a:xfrm flipH="1" rot="10800000">
            <a:off x="6298520" y="1535956"/>
            <a:ext cx="4852432" cy="3"/>
          </a:xfrm>
          <a:prstGeom prst="straightConnector1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13"/>
          <p:cNvSpPr txBox="1"/>
          <p:nvPr>
            <p:ph idx="2" type="body"/>
          </p:nvPr>
        </p:nvSpPr>
        <p:spPr>
          <a:xfrm>
            <a:off x="6527676" y="1701006"/>
            <a:ext cx="4434228" cy="4513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3" type="body"/>
          </p:nvPr>
        </p:nvSpPr>
        <p:spPr>
          <a:xfrm>
            <a:off x="6527676" y="876902"/>
            <a:ext cx="4451457" cy="514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grpSp>
        <p:nvGrpSpPr>
          <p:cNvPr id="231" name="Google Shape;231;p13"/>
          <p:cNvGrpSpPr/>
          <p:nvPr/>
        </p:nvGrpSpPr>
        <p:grpSpPr>
          <a:xfrm rot="2669187">
            <a:off x="5915356" y="1371229"/>
            <a:ext cx="323598" cy="329454"/>
            <a:chOff x="463107" y="826003"/>
            <a:chExt cx="2618652" cy="2586023"/>
          </a:xfrm>
        </p:grpSpPr>
        <p:sp>
          <p:nvSpPr>
            <p:cNvPr id="232" name="Google Shape;232;p13"/>
            <p:cNvSpPr/>
            <p:nvPr/>
          </p:nvSpPr>
          <p:spPr>
            <a:xfrm>
              <a:off x="538619" y="3144093"/>
              <a:ext cx="2473891" cy="267933"/>
            </a:xfrm>
            <a:prstGeom prst="trapezoid">
              <a:avLst>
                <a:gd fmla="val 97061" name="adj"/>
              </a:avLst>
            </a:prstGeom>
            <a:solidFill>
              <a:srgbClr val="122A4A"/>
            </a:solidFill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 rot="-5400000">
              <a:off x="1710847" y="1984390"/>
              <a:ext cx="2473891" cy="267933"/>
            </a:xfrm>
            <a:prstGeom prst="trapezoid">
              <a:avLst>
                <a:gd fmla="val 97061" name="adj"/>
              </a:avLst>
            </a:prstGeom>
            <a:solidFill>
              <a:srgbClr val="122A4A"/>
            </a:solidFill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 rot="5400000">
              <a:off x="-639872" y="1984391"/>
              <a:ext cx="2473891" cy="267933"/>
            </a:xfrm>
            <a:prstGeom prst="trapezoid">
              <a:avLst>
                <a:gd fmla="val 97061" name="adj"/>
              </a:avLst>
            </a:prstGeom>
            <a:solidFill>
              <a:srgbClr val="122A4A"/>
            </a:solidFill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38619" y="826003"/>
              <a:ext cx="2473891" cy="267933"/>
            </a:xfrm>
            <a:prstGeom prst="trapezoid">
              <a:avLst>
                <a:gd fmla="val 97061" name="adj"/>
              </a:avLst>
            </a:prstGeom>
            <a:solidFill>
              <a:srgbClr val="122A4A"/>
            </a:solidFill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236" name="Google Shape;236;p13"/>
          <p:cNvSpPr txBox="1"/>
          <p:nvPr>
            <p:ph idx="4" type="body"/>
          </p:nvPr>
        </p:nvSpPr>
        <p:spPr>
          <a:xfrm>
            <a:off x="1212867" y="875005"/>
            <a:ext cx="4391729" cy="514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37" name="Google Shape;237;p13"/>
          <p:cNvSpPr/>
          <p:nvPr/>
        </p:nvSpPr>
        <p:spPr>
          <a:xfrm>
            <a:off x="968621" y="1513650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8" name="Google Shape;238;p13"/>
          <p:cNvSpPr/>
          <p:nvPr/>
        </p:nvSpPr>
        <p:spPr>
          <a:xfrm>
            <a:off x="11150952" y="1512424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9" name="Google Shape;239;p13"/>
          <p:cNvSpPr/>
          <p:nvPr/>
        </p:nvSpPr>
        <p:spPr>
          <a:xfrm>
            <a:off x="5963242" y="5975350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0" name="Google Shape;240;p13"/>
          <p:cNvSpPr/>
          <p:nvPr/>
        </p:nvSpPr>
        <p:spPr>
          <a:xfrm>
            <a:off x="6058597" y="6208884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1" name="Google Shape;241;p13"/>
          <p:cNvSpPr/>
          <p:nvPr/>
        </p:nvSpPr>
        <p:spPr>
          <a:xfrm>
            <a:off x="6162610" y="6064250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-Холст">
  <p:cSld name="Слайд-Холст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ое определение">
  <p:cSld name="Важное определение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7" name="Google Shape;267;p16"/>
          <p:cNvSpPr txBox="1"/>
          <p:nvPr>
            <p:ph idx="1" type="body"/>
          </p:nvPr>
        </p:nvSpPr>
        <p:spPr>
          <a:xfrm>
            <a:off x="3908988" y="3248348"/>
            <a:ext cx="6591575" cy="1403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68" name="Google Shape;268;p16"/>
          <p:cNvSpPr txBox="1"/>
          <p:nvPr>
            <p:ph idx="2" type="body"/>
          </p:nvPr>
        </p:nvSpPr>
        <p:spPr>
          <a:xfrm>
            <a:off x="1039390" y="2711242"/>
            <a:ext cx="2848455" cy="935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CC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CC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grpSp>
        <p:nvGrpSpPr>
          <p:cNvPr id="269" name="Google Shape;269;p16"/>
          <p:cNvGrpSpPr/>
          <p:nvPr/>
        </p:nvGrpSpPr>
        <p:grpSpPr>
          <a:xfrm flipH="1" rot="10800000">
            <a:off x="-190123" y="3731211"/>
            <a:ext cx="4077968" cy="565216"/>
            <a:chOff x="-831808" y="3595409"/>
            <a:chExt cx="4077968" cy="565216"/>
          </a:xfrm>
        </p:grpSpPr>
        <p:cxnSp>
          <p:nvCxnSpPr>
            <p:cNvPr id="270" name="Google Shape;270;p16"/>
            <p:cNvCxnSpPr/>
            <p:nvPr/>
          </p:nvCxnSpPr>
          <p:spPr>
            <a:xfrm>
              <a:off x="-831808" y="4160625"/>
              <a:ext cx="4055232" cy="0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16"/>
            <p:cNvCxnSpPr/>
            <p:nvPr/>
          </p:nvCxnSpPr>
          <p:spPr>
            <a:xfrm>
              <a:off x="1781531" y="3646798"/>
              <a:ext cx="0" cy="513827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16"/>
            <p:cNvCxnSpPr/>
            <p:nvPr/>
          </p:nvCxnSpPr>
          <p:spPr>
            <a:xfrm>
              <a:off x="2493097" y="3640220"/>
              <a:ext cx="0" cy="513827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16"/>
            <p:cNvCxnSpPr/>
            <p:nvPr/>
          </p:nvCxnSpPr>
          <p:spPr>
            <a:xfrm>
              <a:off x="3223424" y="3640220"/>
              <a:ext cx="0" cy="513827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4" name="Google Shape;274;p16"/>
            <p:cNvSpPr/>
            <p:nvPr/>
          </p:nvSpPr>
          <p:spPr>
            <a:xfrm>
              <a:off x="1760388" y="3595409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470237" y="3595409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3200441" y="3595409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терминов">
  <p:cSld name="Список терминов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279" name="Google Shape;279;p17"/>
          <p:cNvCxnSpPr/>
          <p:nvPr/>
        </p:nvCxnSpPr>
        <p:spPr>
          <a:xfrm>
            <a:off x="1051560" y="1640396"/>
            <a:ext cx="10088880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17"/>
          <p:cNvSpPr txBox="1"/>
          <p:nvPr>
            <p:ph idx="1" type="body"/>
          </p:nvPr>
        </p:nvSpPr>
        <p:spPr>
          <a:xfrm>
            <a:off x="3223424" y="1787909"/>
            <a:ext cx="7917015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2" type="body"/>
          </p:nvPr>
        </p:nvSpPr>
        <p:spPr>
          <a:xfrm>
            <a:off x="1053742" y="1787909"/>
            <a:ext cx="2110477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CC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CC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3" type="body"/>
          </p:nvPr>
        </p:nvSpPr>
        <p:spPr>
          <a:xfrm>
            <a:off x="3223424" y="2801429"/>
            <a:ext cx="7917015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4" type="body"/>
          </p:nvPr>
        </p:nvSpPr>
        <p:spPr>
          <a:xfrm>
            <a:off x="1053742" y="2801429"/>
            <a:ext cx="2110477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CC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CC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5" type="body"/>
          </p:nvPr>
        </p:nvSpPr>
        <p:spPr>
          <a:xfrm>
            <a:off x="3223424" y="3814949"/>
            <a:ext cx="7917015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6" type="body"/>
          </p:nvPr>
        </p:nvSpPr>
        <p:spPr>
          <a:xfrm>
            <a:off x="1053742" y="3814949"/>
            <a:ext cx="2110477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CC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CC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86" name="Google Shape;286;p17"/>
          <p:cNvSpPr txBox="1"/>
          <p:nvPr>
            <p:ph idx="7" type="body"/>
          </p:nvPr>
        </p:nvSpPr>
        <p:spPr>
          <a:xfrm>
            <a:off x="3221242" y="4828469"/>
            <a:ext cx="7917015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87" name="Google Shape;287;p17"/>
          <p:cNvSpPr txBox="1"/>
          <p:nvPr>
            <p:ph idx="8" type="body"/>
          </p:nvPr>
        </p:nvSpPr>
        <p:spPr>
          <a:xfrm>
            <a:off x="1051560" y="4828469"/>
            <a:ext cx="2110477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CC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CC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88" name="Google Shape;288;p17"/>
          <p:cNvSpPr txBox="1"/>
          <p:nvPr>
            <p:ph type="title"/>
          </p:nvPr>
        </p:nvSpPr>
        <p:spPr>
          <a:xfrm>
            <a:off x="1051560" y="512636"/>
            <a:ext cx="10088880" cy="1054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  <a:defRPr b="0" i="0" sz="4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ный слайд">
  <p:cSld name="Контентный слайд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291" name="Google Shape;291;p18"/>
          <p:cNvCxnSpPr/>
          <p:nvPr/>
        </p:nvCxnSpPr>
        <p:spPr>
          <a:xfrm>
            <a:off x="1051560" y="1640396"/>
            <a:ext cx="10088880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" name="Google Shape;292;p18"/>
          <p:cNvSpPr txBox="1"/>
          <p:nvPr>
            <p:ph idx="1" type="body"/>
          </p:nvPr>
        </p:nvSpPr>
        <p:spPr>
          <a:xfrm>
            <a:off x="1051560" y="1714151"/>
            <a:ext cx="10088880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93" name="Google Shape;293;p18"/>
          <p:cNvSpPr txBox="1"/>
          <p:nvPr>
            <p:ph type="title"/>
          </p:nvPr>
        </p:nvSpPr>
        <p:spPr>
          <a:xfrm>
            <a:off x="1051560" y="512636"/>
            <a:ext cx="10088880" cy="1054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  <a:defRPr b="0" i="0" sz="3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сравнения">
  <p:cSld name="Слайд для сравнения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296" name="Google Shape;296;p19"/>
          <p:cNvCxnSpPr/>
          <p:nvPr/>
        </p:nvCxnSpPr>
        <p:spPr>
          <a:xfrm flipH="1" rot="10800000">
            <a:off x="1016726" y="1535956"/>
            <a:ext cx="4852432" cy="3"/>
          </a:xfrm>
          <a:prstGeom prst="straightConnector1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7" name="Google Shape;297;p19"/>
          <p:cNvCxnSpPr/>
          <p:nvPr/>
        </p:nvCxnSpPr>
        <p:spPr>
          <a:xfrm>
            <a:off x="5967715" y="1653746"/>
            <a:ext cx="18387" cy="4321604"/>
          </a:xfrm>
          <a:prstGeom prst="straightConnector1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8" name="Google Shape;298;p19"/>
          <p:cNvCxnSpPr/>
          <p:nvPr/>
        </p:nvCxnSpPr>
        <p:spPr>
          <a:xfrm>
            <a:off x="6074047" y="1738635"/>
            <a:ext cx="5380" cy="4470249"/>
          </a:xfrm>
          <a:prstGeom prst="straightConnector1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" name="Google Shape;299;p19"/>
          <p:cNvCxnSpPr/>
          <p:nvPr/>
        </p:nvCxnSpPr>
        <p:spPr>
          <a:xfrm>
            <a:off x="6183416" y="1642938"/>
            <a:ext cx="0" cy="4421312"/>
          </a:xfrm>
          <a:prstGeom prst="straightConnector1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" name="Google Shape;300;p19"/>
          <p:cNvSpPr txBox="1"/>
          <p:nvPr>
            <p:ph idx="1" type="body"/>
          </p:nvPr>
        </p:nvSpPr>
        <p:spPr>
          <a:xfrm>
            <a:off x="1230096" y="1669295"/>
            <a:ext cx="4391729" cy="4513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cxnSp>
        <p:nvCxnSpPr>
          <p:cNvPr id="301" name="Google Shape;301;p19"/>
          <p:cNvCxnSpPr/>
          <p:nvPr/>
        </p:nvCxnSpPr>
        <p:spPr>
          <a:xfrm flipH="1" rot="10800000">
            <a:off x="6298520" y="1535956"/>
            <a:ext cx="4852432" cy="3"/>
          </a:xfrm>
          <a:prstGeom prst="straightConnector1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2" name="Google Shape;302;p19"/>
          <p:cNvSpPr txBox="1"/>
          <p:nvPr>
            <p:ph idx="2" type="body"/>
          </p:nvPr>
        </p:nvSpPr>
        <p:spPr>
          <a:xfrm>
            <a:off x="6527676" y="1701006"/>
            <a:ext cx="4434228" cy="4513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03" name="Google Shape;303;p19"/>
          <p:cNvSpPr txBox="1"/>
          <p:nvPr>
            <p:ph idx="3" type="body"/>
          </p:nvPr>
        </p:nvSpPr>
        <p:spPr>
          <a:xfrm>
            <a:off x="6527676" y="876902"/>
            <a:ext cx="4451457" cy="514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grpSp>
        <p:nvGrpSpPr>
          <p:cNvPr id="304" name="Google Shape;304;p19"/>
          <p:cNvGrpSpPr/>
          <p:nvPr/>
        </p:nvGrpSpPr>
        <p:grpSpPr>
          <a:xfrm rot="2669187">
            <a:off x="5915356" y="1371229"/>
            <a:ext cx="323598" cy="329454"/>
            <a:chOff x="463107" y="826003"/>
            <a:chExt cx="2618652" cy="2586023"/>
          </a:xfrm>
        </p:grpSpPr>
        <p:sp>
          <p:nvSpPr>
            <p:cNvPr id="305" name="Google Shape;305;p19"/>
            <p:cNvSpPr/>
            <p:nvPr/>
          </p:nvSpPr>
          <p:spPr>
            <a:xfrm>
              <a:off x="538619" y="3144093"/>
              <a:ext cx="2473891" cy="267933"/>
            </a:xfrm>
            <a:prstGeom prst="trapezoid">
              <a:avLst>
                <a:gd fmla="val 97061" name="adj"/>
              </a:avLst>
            </a:prstGeom>
            <a:solidFill>
              <a:srgbClr val="122A4A"/>
            </a:solidFill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06" name="Google Shape;306;p19"/>
            <p:cNvSpPr/>
            <p:nvPr/>
          </p:nvSpPr>
          <p:spPr>
            <a:xfrm rot="-5400000">
              <a:off x="1710847" y="1984390"/>
              <a:ext cx="2473891" cy="267933"/>
            </a:xfrm>
            <a:prstGeom prst="trapezoid">
              <a:avLst>
                <a:gd fmla="val 97061" name="adj"/>
              </a:avLst>
            </a:prstGeom>
            <a:solidFill>
              <a:srgbClr val="122A4A"/>
            </a:solidFill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 rot="5400000">
              <a:off x="-639872" y="1984391"/>
              <a:ext cx="2473891" cy="267933"/>
            </a:xfrm>
            <a:prstGeom prst="trapezoid">
              <a:avLst>
                <a:gd fmla="val 97061" name="adj"/>
              </a:avLst>
            </a:prstGeom>
            <a:solidFill>
              <a:srgbClr val="122A4A"/>
            </a:solidFill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 rot="10800000">
              <a:off x="538619" y="826003"/>
              <a:ext cx="2473891" cy="267933"/>
            </a:xfrm>
            <a:prstGeom prst="trapezoid">
              <a:avLst>
                <a:gd fmla="val 97061" name="adj"/>
              </a:avLst>
            </a:prstGeom>
            <a:solidFill>
              <a:srgbClr val="122A4A"/>
            </a:solidFill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309" name="Google Shape;309;p19"/>
          <p:cNvSpPr txBox="1"/>
          <p:nvPr>
            <p:ph idx="4" type="body"/>
          </p:nvPr>
        </p:nvSpPr>
        <p:spPr>
          <a:xfrm>
            <a:off x="1212867" y="875005"/>
            <a:ext cx="4391729" cy="514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10" name="Google Shape;310;p19"/>
          <p:cNvSpPr/>
          <p:nvPr/>
        </p:nvSpPr>
        <p:spPr>
          <a:xfrm>
            <a:off x="968621" y="1513650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1" name="Google Shape;311;p19"/>
          <p:cNvSpPr/>
          <p:nvPr/>
        </p:nvSpPr>
        <p:spPr>
          <a:xfrm>
            <a:off x="11150952" y="1512424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5963242" y="5975350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6058597" y="6208884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4" name="Google Shape;314;p19"/>
          <p:cNvSpPr/>
          <p:nvPr/>
        </p:nvSpPr>
        <p:spPr>
          <a:xfrm>
            <a:off x="6162610" y="6064250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инка с подписью">
  <p:cSld name="Картинка с подписью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317" name="Google Shape;317;p20"/>
          <p:cNvCxnSpPr/>
          <p:nvPr/>
        </p:nvCxnSpPr>
        <p:spPr>
          <a:xfrm>
            <a:off x="3650402" y="2029016"/>
            <a:ext cx="4891193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20"/>
          <p:cNvSpPr txBox="1"/>
          <p:nvPr>
            <p:ph idx="1" type="body"/>
          </p:nvPr>
        </p:nvSpPr>
        <p:spPr>
          <a:xfrm>
            <a:off x="3650403" y="132555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19" name="Google Shape;319;p20"/>
          <p:cNvSpPr txBox="1"/>
          <p:nvPr>
            <p:ph idx="2" type="body"/>
          </p:nvPr>
        </p:nvSpPr>
        <p:spPr>
          <a:xfrm>
            <a:off x="3649663" y="2133282"/>
            <a:ext cx="4892675" cy="329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ный слайд 1">
  <p:cSld name="Контентный слайд 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322" name="Google Shape;322;p21"/>
          <p:cNvCxnSpPr/>
          <p:nvPr/>
        </p:nvCxnSpPr>
        <p:spPr>
          <a:xfrm>
            <a:off x="1051560" y="1640396"/>
            <a:ext cx="10088880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3" name="Google Shape;323;p21"/>
          <p:cNvSpPr txBox="1"/>
          <p:nvPr>
            <p:ph idx="1" type="body"/>
          </p:nvPr>
        </p:nvSpPr>
        <p:spPr>
          <a:xfrm>
            <a:off x="1051560" y="1714153"/>
            <a:ext cx="10088880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24" name="Google Shape;324;p21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  <a:defRPr b="0" i="0" sz="3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-Холст">
  <p:cSld name="Слайд-Холст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ение блоков">
  <p:cSld name="Разделение блоков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3"/>
          <p:cNvCxnSpPr/>
          <p:nvPr/>
        </p:nvCxnSpPr>
        <p:spPr>
          <a:xfrm>
            <a:off x="11942267" y="2889629"/>
            <a:ext cx="0" cy="3161818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3"/>
          <p:cNvCxnSpPr/>
          <p:nvPr/>
        </p:nvCxnSpPr>
        <p:spPr>
          <a:xfrm>
            <a:off x="11842821" y="2608311"/>
            <a:ext cx="0" cy="3544853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" name="Google Shape;44;p3"/>
          <p:cNvCxnSpPr/>
          <p:nvPr/>
        </p:nvCxnSpPr>
        <p:spPr>
          <a:xfrm>
            <a:off x="11747571" y="2731747"/>
            <a:ext cx="0" cy="3376786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" name="Google Shape;45;p3"/>
          <p:cNvCxnSpPr/>
          <p:nvPr/>
        </p:nvCxnSpPr>
        <p:spPr>
          <a:xfrm rot="10800000">
            <a:off x="6140104" y="5224967"/>
            <a:ext cx="5607468" cy="13157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3"/>
          <p:cNvSpPr/>
          <p:nvPr/>
        </p:nvSpPr>
        <p:spPr>
          <a:xfrm flipH="1">
            <a:off x="11819962" y="2562592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" name="Google Shape;47;p3"/>
          <p:cNvSpPr/>
          <p:nvPr/>
        </p:nvSpPr>
        <p:spPr>
          <a:xfrm flipH="1">
            <a:off x="11724712" y="6108533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" name="Google Shape;48;p3"/>
          <p:cNvSpPr/>
          <p:nvPr/>
        </p:nvSpPr>
        <p:spPr>
          <a:xfrm flipH="1">
            <a:off x="11723097" y="2686028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" name="Google Shape;49;p3"/>
          <p:cNvSpPr/>
          <p:nvPr/>
        </p:nvSpPr>
        <p:spPr>
          <a:xfrm flipH="1">
            <a:off x="11919408" y="2843910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" name="Google Shape;50;p3"/>
          <p:cNvSpPr/>
          <p:nvPr/>
        </p:nvSpPr>
        <p:spPr>
          <a:xfrm flipH="1">
            <a:off x="11922761" y="6049526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" name="Google Shape;51;p3"/>
          <p:cNvSpPr/>
          <p:nvPr/>
        </p:nvSpPr>
        <p:spPr>
          <a:xfrm flipH="1">
            <a:off x="11819962" y="6155792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" name="Google Shape;52;p3"/>
          <p:cNvSpPr/>
          <p:nvPr/>
        </p:nvSpPr>
        <p:spPr>
          <a:xfrm flipH="1">
            <a:off x="6096000" y="5202107"/>
            <a:ext cx="45719" cy="45719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3" name="Google Shape;53;p3"/>
          <p:cNvSpPr txBox="1"/>
          <p:nvPr>
            <p:ph idx="1" type="body"/>
          </p:nvPr>
        </p:nvSpPr>
        <p:spPr>
          <a:xfrm>
            <a:off x="6212840" y="3935898"/>
            <a:ext cx="5416550" cy="1209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4" name="Google Shape;54;p3"/>
          <p:cNvSpPr txBox="1"/>
          <p:nvPr>
            <p:ph idx="2" type="body"/>
          </p:nvPr>
        </p:nvSpPr>
        <p:spPr>
          <a:xfrm>
            <a:off x="6212840" y="5317518"/>
            <a:ext cx="5416550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атированный слайд">
  <p:cSld name="Датированный слайд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8" name="Google Shape;328;p23"/>
          <p:cNvCxnSpPr/>
          <p:nvPr/>
        </p:nvCxnSpPr>
        <p:spPr>
          <a:xfrm>
            <a:off x="0" y="1259768"/>
            <a:ext cx="12192000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29" name="Google Shape;329;p23"/>
          <p:cNvGrpSpPr/>
          <p:nvPr/>
        </p:nvGrpSpPr>
        <p:grpSpPr>
          <a:xfrm>
            <a:off x="5780585" y="1251281"/>
            <a:ext cx="627600" cy="18000"/>
            <a:chOff x="453629" y="1250768"/>
            <a:chExt cx="627600" cy="18000"/>
          </a:xfrm>
        </p:grpSpPr>
        <p:sp>
          <p:nvSpPr>
            <p:cNvPr id="330" name="Google Shape;330;p23"/>
            <p:cNvSpPr/>
            <p:nvPr/>
          </p:nvSpPr>
          <p:spPr>
            <a:xfrm>
              <a:off x="453629" y="1250768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606029" y="1250768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758429" y="1250768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910829" y="1250768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1063229" y="1250768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335" name="Google Shape;335;p23"/>
          <p:cNvGrpSpPr/>
          <p:nvPr/>
        </p:nvGrpSpPr>
        <p:grpSpPr>
          <a:xfrm>
            <a:off x="5941249" y="1056749"/>
            <a:ext cx="303609" cy="404989"/>
            <a:chOff x="6342600" y="1069885"/>
            <a:chExt cx="303609" cy="404989"/>
          </a:xfrm>
        </p:grpSpPr>
        <p:grpSp>
          <p:nvGrpSpPr>
            <p:cNvPr id="336" name="Google Shape;336;p23"/>
            <p:cNvGrpSpPr/>
            <p:nvPr/>
          </p:nvGrpSpPr>
          <p:grpSpPr>
            <a:xfrm>
              <a:off x="6362840" y="1272380"/>
              <a:ext cx="283369" cy="202494"/>
              <a:chOff x="190500" y="897730"/>
              <a:chExt cx="283369" cy="202494"/>
            </a:xfrm>
          </p:grpSpPr>
          <p:cxnSp>
            <p:nvCxnSpPr>
              <p:cNvPr id="337" name="Google Shape;337;p23"/>
              <p:cNvCxnSpPr/>
              <p:nvPr/>
            </p:nvCxnSpPr>
            <p:spPr>
              <a:xfrm>
                <a:off x="190500" y="1100224"/>
                <a:ext cx="283369" cy="0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23"/>
              <p:cNvCxnSpPr/>
              <p:nvPr/>
            </p:nvCxnSpPr>
            <p:spPr>
              <a:xfrm>
                <a:off x="321469" y="897730"/>
                <a:ext cx="152400" cy="202494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23"/>
              <p:cNvCxnSpPr/>
              <p:nvPr/>
            </p:nvCxnSpPr>
            <p:spPr>
              <a:xfrm flipH="1">
                <a:off x="190501" y="897731"/>
                <a:ext cx="130968" cy="202493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40" name="Google Shape;340;p23"/>
            <p:cNvGrpSpPr/>
            <p:nvPr/>
          </p:nvGrpSpPr>
          <p:grpSpPr>
            <a:xfrm rot="10800000">
              <a:off x="6342600" y="1069885"/>
              <a:ext cx="283369" cy="202494"/>
              <a:chOff x="190500" y="897730"/>
              <a:chExt cx="283369" cy="202494"/>
            </a:xfrm>
          </p:grpSpPr>
          <p:cxnSp>
            <p:nvCxnSpPr>
              <p:cNvPr id="341" name="Google Shape;341;p23"/>
              <p:cNvCxnSpPr/>
              <p:nvPr/>
            </p:nvCxnSpPr>
            <p:spPr>
              <a:xfrm>
                <a:off x="190500" y="1100224"/>
                <a:ext cx="283369" cy="0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23"/>
              <p:cNvCxnSpPr/>
              <p:nvPr/>
            </p:nvCxnSpPr>
            <p:spPr>
              <a:xfrm>
                <a:off x="321469" y="897730"/>
                <a:ext cx="152400" cy="202494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3" name="Google Shape;343;p23"/>
              <p:cNvCxnSpPr/>
              <p:nvPr/>
            </p:nvCxnSpPr>
            <p:spPr>
              <a:xfrm flipH="1">
                <a:off x="190501" y="897731"/>
                <a:ext cx="130968" cy="202493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344" name="Google Shape;344;p23"/>
            <p:cNvSpPr/>
            <p:nvPr/>
          </p:nvSpPr>
          <p:spPr>
            <a:xfrm>
              <a:off x="6465689" y="1355626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6499623" y="1386102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6475809" y="1447873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347" name="Google Shape;347;p23"/>
          <p:cNvSpPr txBox="1"/>
          <p:nvPr>
            <p:ph idx="1" type="body"/>
          </p:nvPr>
        </p:nvSpPr>
        <p:spPr>
          <a:xfrm>
            <a:off x="5565867" y="737675"/>
            <a:ext cx="1039035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cxnSp>
        <p:nvCxnSpPr>
          <p:cNvPr id="348" name="Google Shape;348;p23"/>
          <p:cNvCxnSpPr/>
          <p:nvPr/>
        </p:nvCxnSpPr>
        <p:spPr>
          <a:xfrm>
            <a:off x="3654320" y="5161866"/>
            <a:ext cx="4891193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p23"/>
          <p:cNvSpPr txBox="1"/>
          <p:nvPr>
            <p:ph idx="2" type="body"/>
          </p:nvPr>
        </p:nvSpPr>
        <p:spPr>
          <a:xfrm>
            <a:off x="3661674" y="533654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grpSp>
        <p:nvGrpSpPr>
          <p:cNvPr id="350" name="Google Shape;350;p23"/>
          <p:cNvGrpSpPr/>
          <p:nvPr/>
        </p:nvGrpSpPr>
        <p:grpSpPr>
          <a:xfrm>
            <a:off x="6522209" y="1216145"/>
            <a:ext cx="40753" cy="86193"/>
            <a:chOff x="6672021" y="1072164"/>
            <a:chExt cx="40753" cy="86193"/>
          </a:xfrm>
        </p:grpSpPr>
        <p:cxnSp>
          <p:nvCxnSpPr>
            <p:cNvPr id="351" name="Google Shape;351;p23"/>
            <p:cNvCxnSpPr/>
            <p:nvPr/>
          </p:nvCxnSpPr>
          <p:spPr>
            <a:xfrm rot="10800000">
              <a:off x="6672503" y="1072164"/>
              <a:ext cx="40270" cy="4075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2" name="Google Shape;352;p23"/>
            <p:cNvCxnSpPr/>
            <p:nvPr/>
          </p:nvCxnSpPr>
          <p:spPr>
            <a:xfrm rot="-5400000">
              <a:off x="6672262" y="1117845"/>
              <a:ext cx="40270" cy="4075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53" name="Google Shape;353;p23"/>
          <p:cNvGrpSpPr/>
          <p:nvPr/>
        </p:nvGrpSpPr>
        <p:grpSpPr>
          <a:xfrm rot="10800000">
            <a:off x="5565866" y="1217315"/>
            <a:ext cx="40753" cy="86193"/>
            <a:chOff x="6672021" y="1072164"/>
            <a:chExt cx="40753" cy="86193"/>
          </a:xfrm>
        </p:grpSpPr>
        <p:cxnSp>
          <p:nvCxnSpPr>
            <p:cNvPr id="354" name="Google Shape;354;p23"/>
            <p:cNvCxnSpPr/>
            <p:nvPr/>
          </p:nvCxnSpPr>
          <p:spPr>
            <a:xfrm rot="10800000">
              <a:off x="6672503" y="1072164"/>
              <a:ext cx="40270" cy="4075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p23"/>
            <p:cNvCxnSpPr/>
            <p:nvPr/>
          </p:nvCxnSpPr>
          <p:spPr>
            <a:xfrm rot="-5400000">
              <a:off x="6672262" y="1117845"/>
              <a:ext cx="40270" cy="4075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6" name="Google Shape;356;p23"/>
          <p:cNvSpPr txBox="1"/>
          <p:nvPr>
            <p:ph idx="3" type="body"/>
          </p:nvPr>
        </p:nvSpPr>
        <p:spPr>
          <a:xfrm>
            <a:off x="3660934" y="1676933"/>
            <a:ext cx="4892675" cy="329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57" name="Google Shape;357;p23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ный слайд 2">
  <p:cSld name="Контентный слайд 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360" name="Google Shape;360;p24"/>
          <p:cNvCxnSpPr/>
          <p:nvPr/>
        </p:nvCxnSpPr>
        <p:spPr>
          <a:xfrm>
            <a:off x="1051560" y="1640396"/>
            <a:ext cx="10088880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" name="Google Shape;361;p24"/>
          <p:cNvSpPr txBox="1"/>
          <p:nvPr>
            <p:ph idx="1" type="body"/>
          </p:nvPr>
        </p:nvSpPr>
        <p:spPr>
          <a:xfrm>
            <a:off x="1051560" y="1714152"/>
            <a:ext cx="4937760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62" name="Google Shape;362;p24"/>
          <p:cNvSpPr txBox="1"/>
          <p:nvPr>
            <p:ph idx="2" type="body"/>
          </p:nvPr>
        </p:nvSpPr>
        <p:spPr>
          <a:xfrm>
            <a:off x="6187440" y="1714151"/>
            <a:ext cx="4937760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63" name="Google Shape;363;p24"/>
          <p:cNvSpPr txBox="1"/>
          <p:nvPr>
            <p:ph type="title"/>
          </p:nvPr>
        </p:nvSpPr>
        <p:spPr>
          <a:xfrm>
            <a:off x="1051560" y="512636"/>
            <a:ext cx="10088880" cy="1054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  <a:defRPr b="0" i="0" sz="4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26"/>
          <p:cNvCxnSpPr/>
          <p:nvPr/>
        </p:nvCxnSpPr>
        <p:spPr>
          <a:xfrm rot="10800000">
            <a:off x="6816243" y="3609939"/>
            <a:ext cx="0" cy="3251237"/>
          </a:xfrm>
          <a:prstGeom prst="straightConnector1">
            <a:avLst/>
          </a:prstGeom>
          <a:noFill/>
          <a:ln cap="rnd" cmpd="sng" w="12700">
            <a:solidFill>
              <a:srgbClr val="FF8F8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2" name="Google Shape;372;p26"/>
          <p:cNvCxnSpPr/>
          <p:nvPr/>
        </p:nvCxnSpPr>
        <p:spPr>
          <a:xfrm rot="10800000">
            <a:off x="6096000" y="3609939"/>
            <a:ext cx="0" cy="3251237"/>
          </a:xfrm>
          <a:prstGeom prst="straightConnector1">
            <a:avLst/>
          </a:prstGeom>
          <a:noFill/>
          <a:ln cap="rnd" cmpd="sng" w="12700">
            <a:solidFill>
              <a:srgbClr val="A8B9E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3" name="Google Shape;373;p26"/>
          <p:cNvCxnSpPr/>
          <p:nvPr/>
        </p:nvCxnSpPr>
        <p:spPr>
          <a:xfrm rot="10800000">
            <a:off x="5377308" y="3606764"/>
            <a:ext cx="0" cy="3251236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" name="Google Shape;374;p26"/>
          <p:cNvCxnSpPr/>
          <p:nvPr/>
        </p:nvCxnSpPr>
        <p:spPr>
          <a:xfrm flipH="1">
            <a:off x="2202656" y="3015613"/>
            <a:ext cx="404133" cy="413384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5" name="Google Shape;375;p26"/>
          <p:cNvCxnSpPr/>
          <p:nvPr/>
        </p:nvCxnSpPr>
        <p:spPr>
          <a:xfrm flipH="1">
            <a:off x="2542018" y="3015612"/>
            <a:ext cx="64771" cy="413388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26"/>
          <p:cNvCxnSpPr/>
          <p:nvPr/>
        </p:nvCxnSpPr>
        <p:spPr>
          <a:xfrm>
            <a:off x="2606789" y="3015612"/>
            <a:ext cx="379729" cy="413388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7" name="Google Shape;377;p26"/>
          <p:cNvCxnSpPr/>
          <p:nvPr/>
        </p:nvCxnSpPr>
        <p:spPr>
          <a:xfrm flipH="1" rot="10800000">
            <a:off x="2202656" y="2395536"/>
            <a:ext cx="593997" cy="1033461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26"/>
          <p:cNvCxnSpPr/>
          <p:nvPr/>
        </p:nvCxnSpPr>
        <p:spPr>
          <a:xfrm rot="10800000">
            <a:off x="2796653" y="2395536"/>
            <a:ext cx="380365" cy="1033463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26"/>
          <p:cNvCxnSpPr/>
          <p:nvPr/>
        </p:nvCxnSpPr>
        <p:spPr>
          <a:xfrm rot="10800000">
            <a:off x="2796654" y="2395537"/>
            <a:ext cx="624346" cy="888999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26"/>
          <p:cNvCxnSpPr/>
          <p:nvPr/>
        </p:nvCxnSpPr>
        <p:spPr>
          <a:xfrm flipH="1">
            <a:off x="3293775" y="3234497"/>
            <a:ext cx="181693" cy="194502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6"/>
          <p:cNvCxnSpPr/>
          <p:nvPr/>
        </p:nvCxnSpPr>
        <p:spPr>
          <a:xfrm>
            <a:off x="3475468" y="3234496"/>
            <a:ext cx="62289" cy="194503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26"/>
          <p:cNvCxnSpPr/>
          <p:nvPr/>
        </p:nvCxnSpPr>
        <p:spPr>
          <a:xfrm>
            <a:off x="3475468" y="3234496"/>
            <a:ext cx="277578" cy="194503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26"/>
          <p:cNvCxnSpPr/>
          <p:nvPr/>
        </p:nvCxnSpPr>
        <p:spPr>
          <a:xfrm>
            <a:off x="3562546" y="2702717"/>
            <a:ext cx="265347" cy="726282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4" name="Google Shape;384;p26"/>
          <p:cNvCxnSpPr/>
          <p:nvPr/>
        </p:nvCxnSpPr>
        <p:spPr>
          <a:xfrm flipH="1">
            <a:off x="3320687" y="2702716"/>
            <a:ext cx="241859" cy="440533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5" name="Google Shape;385;p26"/>
          <p:cNvCxnSpPr/>
          <p:nvPr/>
        </p:nvCxnSpPr>
        <p:spPr>
          <a:xfrm>
            <a:off x="3562546" y="2702716"/>
            <a:ext cx="399854" cy="726283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6" name="Google Shape;386;p26"/>
          <p:cNvCxnSpPr/>
          <p:nvPr/>
        </p:nvCxnSpPr>
        <p:spPr>
          <a:xfrm>
            <a:off x="3962400" y="3428999"/>
            <a:ext cx="235864" cy="392078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26"/>
          <p:cNvCxnSpPr/>
          <p:nvPr/>
        </p:nvCxnSpPr>
        <p:spPr>
          <a:xfrm>
            <a:off x="4134432" y="3428999"/>
            <a:ext cx="63832" cy="392078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8" name="Google Shape;388;p26"/>
          <p:cNvCxnSpPr/>
          <p:nvPr/>
        </p:nvCxnSpPr>
        <p:spPr>
          <a:xfrm flipH="1">
            <a:off x="4198266" y="3428999"/>
            <a:ext cx="215287" cy="392078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9" name="Google Shape;389;p26"/>
          <p:cNvCxnSpPr/>
          <p:nvPr/>
        </p:nvCxnSpPr>
        <p:spPr>
          <a:xfrm>
            <a:off x="4314151" y="3606764"/>
            <a:ext cx="266700" cy="13335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0" name="Google Shape;390;p26"/>
          <p:cNvCxnSpPr/>
          <p:nvPr/>
        </p:nvCxnSpPr>
        <p:spPr>
          <a:xfrm rot="10800000">
            <a:off x="4495189" y="3428999"/>
            <a:ext cx="85662" cy="311115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1" name="Google Shape;391;p26"/>
          <p:cNvCxnSpPr/>
          <p:nvPr/>
        </p:nvCxnSpPr>
        <p:spPr>
          <a:xfrm flipH="1" rot="10800000">
            <a:off x="4580851" y="3428999"/>
            <a:ext cx="81636" cy="311116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2" name="Google Shape;392;p26"/>
          <p:cNvCxnSpPr/>
          <p:nvPr/>
        </p:nvCxnSpPr>
        <p:spPr>
          <a:xfrm>
            <a:off x="9585213" y="3015613"/>
            <a:ext cx="404133" cy="413384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" name="Google Shape;393;p26"/>
          <p:cNvCxnSpPr/>
          <p:nvPr/>
        </p:nvCxnSpPr>
        <p:spPr>
          <a:xfrm>
            <a:off x="9585213" y="3015612"/>
            <a:ext cx="64771" cy="413388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26"/>
          <p:cNvCxnSpPr/>
          <p:nvPr/>
        </p:nvCxnSpPr>
        <p:spPr>
          <a:xfrm flipH="1">
            <a:off x="9205484" y="3015612"/>
            <a:ext cx="379729" cy="413388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5" name="Google Shape;395;p26"/>
          <p:cNvCxnSpPr/>
          <p:nvPr/>
        </p:nvCxnSpPr>
        <p:spPr>
          <a:xfrm rot="10800000">
            <a:off x="9395349" y="2395536"/>
            <a:ext cx="593997" cy="1033461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6" name="Google Shape;396;p26"/>
          <p:cNvCxnSpPr/>
          <p:nvPr/>
        </p:nvCxnSpPr>
        <p:spPr>
          <a:xfrm flipH="1" rot="10800000">
            <a:off x="9014984" y="2395536"/>
            <a:ext cx="380365" cy="1033463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7" name="Google Shape;397;p26"/>
          <p:cNvCxnSpPr/>
          <p:nvPr/>
        </p:nvCxnSpPr>
        <p:spPr>
          <a:xfrm flipH="1" rot="10800000">
            <a:off x="8771002" y="2395537"/>
            <a:ext cx="624346" cy="888999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8" name="Google Shape;398;p26"/>
          <p:cNvCxnSpPr/>
          <p:nvPr/>
        </p:nvCxnSpPr>
        <p:spPr>
          <a:xfrm>
            <a:off x="8716534" y="3234497"/>
            <a:ext cx="181693" cy="194502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9" name="Google Shape;399;p26"/>
          <p:cNvCxnSpPr/>
          <p:nvPr/>
        </p:nvCxnSpPr>
        <p:spPr>
          <a:xfrm flipH="1">
            <a:off x="8654245" y="3234496"/>
            <a:ext cx="62289" cy="194503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26"/>
          <p:cNvCxnSpPr/>
          <p:nvPr/>
        </p:nvCxnSpPr>
        <p:spPr>
          <a:xfrm flipH="1">
            <a:off x="8438956" y="3234496"/>
            <a:ext cx="277578" cy="194503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1" name="Google Shape;401;p26"/>
          <p:cNvCxnSpPr/>
          <p:nvPr/>
        </p:nvCxnSpPr>
        <p:spPr>
          <a:xfrm flipH="1">
            <a:off x="8364109" y="2702717"/>
            <a:ext cx="265347" cy="726282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2" name="Google Shape;402;p26"/>
          <p:cNvCxnSpPr/>
          <p:nvPr/>
        </p:nvCxnSpPr>
        <p:spPr>
          <a:xfrm>
            <a:off x="8629456" y="2702716"/>
            <a:ext cx="241859" cy="440533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3" name="Google Shape;403;p26"/>
          <p:cNvCxnSpPr/>
          <p:nvPr/>
        </p:nvCxnSpPr>
        <p:spPr>
          <a:xfrm flipH="1">
            <a:off x="8229602" y="2702716"/>
            <a:ext cx="399854" cy="726283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4" name="Google Shape;404;p26"/>
          <p:cNvCxnSpPr/>
          <p:nvPr/>
        </p:nvCxnSpPr>
        <p:spPr>
          <a:xfrm flipH="1">
            <a:off x="7993738" y="3428999"/>
            <a:ext cx="235864" cy="392078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5" name="Google Shape;405;p26"/>
          <p:cNvCxnSpPr/>
          <p:nvPr/>
        </p:nvCxnSpPr>
        <p:spPr>
          <a:xfrm flipH="1">
            <a:off x="7993738" y="3428999"/>
            <a:ext cx="63832" cy="392078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" name="Google Shape;406;p26"/>
          <p:cNvCxnSpPr/>
          <p:nvPr/>
        </p:nvCxnSpPr>
        <p:spPr>
          <a:xfrm>
            <a:off x="7778449" y="3428999"/>
            <a:ext cx="215287" cy="392078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7" name="Google Shape;407;p26"/>
          <p:cNvCxnSpPr/>
          <p:nvPr/>
        </p:nvCxnSpPr>
        <p:spPr>
          <a:xfrm flipH="1">
            <a:off x="7611151" y="3606764"/>
            <a:ext cx="266700" cy="13335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8" name="Google Shape;408;p26"/>
          <p:cNvCxnSpPr/>
          <p:nvPr/>
        </p:nvCxnSpPr>
        <p:spPr>
          <a:xfrm flipH="1" rot="10800000">
            <a:off x="7611151" y="3428999"/>
            <a:ext cx="85662" cy="311115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9" name="Google Shape;409;p26"/>
          <p:cNvCxnSpPr/>
          <p:nvPr/>
        </p:nvCxnSpPr>
        <p:spPr>
          <a:xfrm rot="10800000">
            <a:off x="7529515" y="3428999"/>
            <a:ext cx="81636" cy="311116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neony CTF theme">
  <p:cSld name="Soneony CTF theme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ный слайд 1">
  <p:cSld name="Контентный слайд 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4"/>
          <p:cNvCxnSpPr/>
          <p:nvPr/>
        </p:nvCxnSpPr>
        <p:spPr>
          <a:xfrm>
            <a:off x="1051560" y="1640396"/>
            <a:ext cx="10088880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p4"/>
          <p:cNvSpPr txBox="1"/>
          <p:nvPr>
            <p:ph idx="1" type="body"/>
          </p:nvPr>
        </p:nvSpPr>
        <p:spPr>
          <a:xfrm>
            <a:off x="1051560" y="1714153"/>
            <a:ext cx="10088880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  <a:defRPr b="0" i="0" sz="3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/>
        </p:nvSpPr>
        <p:spPr>
          <a:xfrm>
            <a:off x="744565" y="4259531"/>
            <a:ext cx="5789007" cy="9472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CTF :: Security 102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62" name="Google Shape;62;p5"/>
          <p:cNvGrpSpPr/>
          <p:nvPr/>
        </p:nvGrpSpPr>
        <p:grpSpPr>
          <a:xfrm>
            <a:off x="9876402" y="434010"/>
            <a:ext cx="1755016" cy="820727"/>
            <a:chOff x="1682751" y="950923"/>
            <a:chExt cx="2025650" cy="947288"/>
          </a:xfrm>
        </p:grpSpPr>
        <p:sp>
          <p:nvSpPr>
            <p:cNvPr id="63" name="Google Shape;63;p5"/>
            <p:cNvSpPr/>
            <p:nvPr/>
          </p:nvSpPr>
          <p:spPr>
            <a:xfrm>
              <a:off x="1682751" y="950923"/>
              <a:ext cx="2025650" cy="947288"/>
            </a:xfrm>
            <a:prstGeom prst="roundRect">
              <a:avLst>
                <a:gd fmla="val 6612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1839977" y="1142314"/>
              <a:ext cx="288000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2199757" y="1142314"/>
              <a:ext cx="288000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559537" y="1142314"/>
              <a:ext cx="288000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923059" y="1520362"/>
              <a:ext cx="288000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3279097" y="1520362"/>
              <a:ext cx="288000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2923059" y="1136567"/>
              <a:ext cx="644038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1839977" y="1520262"/>
              <a:ext cx="1010397" cy="2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71" name="Google Shape;71;p5"/>
          <p:cNvSpPr txBox="1"/>
          <p:nvPr>
            <p:ph idx="1" type="body"/>
          </p:nvPr>
        </p:nvSpPr>
        <p:spPr>
          <a:xfrm>
            <a:off x="758313" y="5337143"/>
            <a:ext cx="5428151" cy="493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grpSp>
        <p:nvGrpSpPr>
          <p:cNvPr id="72" name="Google Shape;72;p5"/>
          <p:cNvGrpSpPr/>
          <p:nvPr/>
        </p:nvGrpSpPr>
        <p:grpSpPr>
          <a:xfrm>
            <a:off x="464976" y="2557600"/>
            <a:ext cx="5872480" cy="3638919"/>
            <a:chOff x="464976" y="2557600"/>
            <a:chExt cx="5872480" cy="3638919"/>
          </a:xfrm>
        </p:grpSpPr>
        <p:cxnSp>
          <p:nvCxnSpPr>
            <p:cNvPr id="73" name="Google Shape;73;p5"/>
            <p:cNvCxnSpPr/>
            <p:nvPr/>
          </p:nvCxnSpPr>
          <p:spPr>
            <a:xfrm>
              <a:off x="491189" y="2884637"/>
              <a:ext cx="0" cy="3161818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5"/>
            <p:cNvCxnSpPr/>
            <p:nvPr/>
          </p:nvCxnSpPr>
          <p:spPr>
            <a:xfrm>
              <a:off x="590635" y="2603319"/>
              <a:ext cx="0" cy="354485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5"/>
            <p:cNvCxnSpPr/>
            <p:nvPr/>
          </p:nvCxnSpPr>
          <p:spPr>
            <a:xfrm>
              <a:off x="685885" y="2726755"/>
              <a:ext cx="0" cy="3376786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5"/>
            <p:cNvCxnSpPr/>
            <p:nvPr/>
          </p:nvCxnSpPr>
          <p:spPr>
            <a:xfrm flipH="1" rot="10800000">
              <a:off x="685884" y="5219975"/>
              <a:ext cx="5607468" cy="13157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7" name="Google Shape;77;p5"/>
            <p:cNvSpPr/>
            <p:nvPr/>
          </p:nvSpPr>
          <p:spPr>
            <a:xfrm>
              <a:off x="567775" y="2557600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663025" y="6103541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664640" y="2681036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468329" y="2838918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464976" y="6044534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567775" y="6150800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6291737" y="5197115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84" name="Google Shape;84;p5"/>
          <p:cNvGrpSpPr/>
          <p:nvPr/>
        </p:nvGrpSpPr>
        <p:grpSpPr>
          <a:xfrm>
            <a:off x="9533932" y="3979944"/>
            <a:ext cx="2453750" cy="2453750"/>
            <a:chOff x="9537059" y="3917613"/>
            <a:chExt cx="2453750" cy="2453750"/>
          </a:xfrm>
        </p:grpSpPr>
        <p:sp>
          <p:nvSpPr>
            <p:cNvPr id="85" name="Google Shape;85;p5"/>
            <p:cNvSpPr/>
            <p:nvPr/>
          </p:nvSpPr>
          <p:spPr>
            <a:xfrm>
              <a:off x="9537059" y="3917613"/>
              <a:ext cx="2453750" cy="2453750"/>
            </a:xfrm>
            <a:prstGeom prst="diamond">
              <a:avLst/>
            </a:prstGeom>
            <a:noFill/>
            <a:ln cap="flat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reflection blurRad="0" dir="5400000" dist="152400" endA="0" endPos="38500" kx="0" rotWithShape="0" algn="bl" stA="39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86" name="Google Shape;86;p5"/>
            <p:cNvCxnSpPr/>
            <p:nvPr/>
          </p:nvCxnSpPr>
          <p:spPr>
            <a:xfrm>
              <a:off x="9683413" y="5001299"/>
              <a:ext cx="1080521" cy="1130746"/>
            </a:xfrm>
            <a:prstGeom prst="straightConnector1">
              <a:avLst/>
            </a:prstGeom>
            <a:noFill/>
            <a:ln cap="rnd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5"/>
            <p:cNvCxnSpPr/>
            <p:nvPr/>
          </p:nvCxnSpPr>
          <p:spPr>
            <a:xfrm flipH="1">
              <a:off x="10763934" y="5019436"/>
              <a:ext cx="1097107" cy="1112609"/>
            </a:xfrm>
            <a:prstGeom prst="straightConnector1">
              <a:avLst/>
            </a:prstGeom>
            <a:noFill/>
            <a:ln cap="rnd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5"/>
            <p:cNvCxnSpPr/>
            <p:nvPr/>
          </p:nvCxnSpPr>
          <p:spPr>
            <a:xfrm>
              <a:off x="9766733" y="4927817"/>
              <a:ext cx="997201" cy="1043553"/>
            </a:xfrm>
            <a:prstGeom prst="straightConnector1">
              <a:avLst/>
            </a:prstGeom>
            <a:noFill/>
            <a:ln cap="rnd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5"/>
            <p:cNvCxnSpPr/>
            <p:nvPr/>
          </p:nvCxnSpPr>
          <p:spPr>
            <a:xfrm flipH="1">
              <a:off x="10763935" y="4949248"/>
              <a:ext cx="1019741" cy="1022122"/>
            </a:xfrm>
            <a:prstGeom prst="straightConnector1">
              <a:avLst/>
            </a:prstGeom>
            <a:noFill/>
            <a:ln cap="rnd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5"/>
            <p:cNvCxnSpPr/>
            <p:nvPr/>
          </p:nvCxnSpPr>
          <p:spPr>
            <a:xfrm>
              <a:off x="9844052" y="4845605"/>
              <a:ext cx="919881" cy="956915"/>
            </a:xfrm>
            <a:prstGeom prst="straightConnector1">
              <a:avLst/>
            </a:prstGeom>
            <a:noFill/>
            <a:ln cap="rnd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5"/>
            <p:cNvCxnSpPr/>
            <p:nvPr/>
          </p:nvCxnSpPr>
          <p:spPr>
            <a:xfrm flipH="1">
              <a:off x="10763934" y="4845605"/>
              <a:ext cx="919880" cy="956915"/>
            </a:xfrm>
            <a:prstGeom prst="straightConnector1">
              <a:avLst/>
            </a:prstGeom>
            <a:noFill/>
            <a:ln cap="rnd" cmpd="sng" w="95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6"/>
          <p:cNvGrpSpPr/>
          <p:nvPr/>
        </p:nvGrpSpPr>
        <p:grpSpPr>
          <a:xfrm>
            <a:off x="-1432560" y="4862038"/>
            <a:ext cx="15323058" cy="2763012"/>
            <a:chOff x="-1500378" y="4136232"/>
            <a:chExt cx="15323058" cy="2763012"/>
          </a:xfrm>
        </p:grpSpPr>
        <p:cxnSp>
          <p:nvCxnSpPr>
            <p:cNvPr id="94" name="Google Shape;94;p6"/>
            <p:cNvCxnSpPr/>
            <p:nvPr/>
          </p:nvCxnSpPr>
          <p:spPr>
            <a:xfrm rot="10800000">
              <a:off x="6096000" y="4158996"/>
              <a:ext cx="0" cy="2699004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6"/>
            <p:cNvCxnSpPr/>
            <p:nvPr/>
          </p:nvCxnSpPr>
          <p:spPr>
            <a:xfrm rot="10800000">
              <a:off x="6626352" y="4148328"/>
              <a:ext cx="341376" cy="272034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6"/>
            <p:cNvCxnSpPr/>
            <p:nvPr/>
          </p:nvCxnSpPr>
          <p:spPr>
            <a:xfrm rot="10800000">
              <a:off x="7280148" y="4158996"/>
              <a:ext cx="740030" cy="2740248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6"/>
            <p:cNvCxnSpPr/>
            <p:nvPr/>
          </p:nvCxnSpPr>
          <p:spPr>
            <a:xfrm rot="10800000">
              <a:off x="7977459" y="4145472"/>
              <a:ext cx="911399" cy="2744532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" name="Google Shape;98;p6"/>
            <p:cNvCxnSpPr/>
            <p:nvPr/>
          </p:nvCxnSpPr>
          <p:spPr>
            <a:xfrm rot="10800000">
              <a:off x="8650224" y="4137660"/>
              <a:ext cx="1176528" cy="272034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" name="Google Shape;99;p6"/>
            <p:cNvCxnSpPr/>
            <p:nvPr/>
          </p:nvCxnSpPr>
          <p:spPr>
            <a:xfrm rot="10800000">
              <a:off x="9369552" y="4137660"/>
              <a:ext cx="1176528" cy="272034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6"/>
            <p:cNvCxnSpPr/>
            <p:nvPr/>
          </p:nvCxnSpPr>
          <p:spPr>
            <a:xfrm rot="10800000">
              <a:off x="10107168" y="4137660"/>
              <a:ext cx="1306068" cy="272034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6"/>
            <p:cNvCxnSpPr/>
            <p:nvPr/>
          </p:nvCxnSpPr>
          <p:spPr>
            <a:xfrm rot="10800000">
              <a:off x="10695432" y="4158996"/>
              <a:ext cx="1472184" cy="272034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6"/>
            <p:cNvCxnSpPr/>
            <p:nvPr/>
          </p:nvCxnSpPr>
          <p:spPr>
            <a:xfrm rot="10800000">
              <a:off x="11283696" y="4137660"/>
              <a:ext cx="1847088" cy="2709672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6"/>
            <p:cNvCxnSpPr/>
            <p:nvPr/>
          </p:nvCxnSpPr>
          <p:spPr>
            <a:xfrm flipH="1">
              <a:off x="-426720" y="4136232"/>
              <a:ext cx="13441680" cy="23588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" name="Google Shape;104;p6"/>
            <p:cNvCxnSpPr/>
            <p:nvPr/>
          </p:nvCxnSpPr>
          <p:spPr>
            <a:xfrm flipH="1">
              <a:off x="-114300" y="4869180"/>
              <a:ext cx="12315444" cy="21336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" name="Google Shape;105;p6"/>
            <p:cNvCxnSpPr/>
            <p:nvPr/>
          </p:nvCxnSpPr>
          <p:spPr>
            <a:xfrm flipH="1">
              <a:off x="-114300" y="5579364"/>
              <a:ext cx="12315444" cy="20512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06" name="Google Shape;106;p6"/>
            <p:cNvGrpSpPr/>
            <p:nvPr/>
          </p:nvGrpSpPr>
          <p:grpSpPr>
            <a:xfrm flipH="1">
              <a:off x="-586741" y="4145472"/>
              <a:ext cx="6173725" cy="2753772"/>
              <a:chOff x="6768083" y="4279392"/>
              <a:chExt cx="6173725" cy="2782920"/>
            </a:xfrm>
          </p:grpSpPr>
          <p:cxnSp>
            <p:nvCxnSpPr>
              <p:cNvPr id="107" name="Google Shape;107;p6"/>
              <p:cNvCxnSpPr/>
              <p:nvPr/>
            </p:nvCxnSpPr>
            <p:spPr>
              <a:xfrm rot="10800000">
                <a:off x="6768083" y="4300728"/>
                <a:ext cx="341376" cy="272034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" name="Google Shape;108;p6"/>
              <p:cNvCxnSpPr/>
              <p:nvPr/>
            </p:nvCxnSpPr>
            <p:spPr>
              <a:xfrm rot="10800000">
                <a:off x="7381999" y="4279392"/>
                <a:ext cx="790579" cy="2752344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9" name="Google Shape;109;p6"/>
              <p:cNvCxnSpPr/>
              <p:nvPr/>
            </p:nvCxnSpPr>
            <p:spPr>
              <a:xfrm rot="10800000">
                <a:off x="8112252" y="4288632"/>
                <a:ext cx="1030224" cy="2773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" name="Google Shape;110;p6"/>
              <p:cNvCxnSpPr/>
              <p:nvPr/>
            </p:nvCxnSpPr>
            <p:spPr>
              <a:xfrm rot="10800000">
                <a:off x="8802624" y="4290060"/>
                <a:ext cx="1176528" cy="272034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" name="Google Shape;111;p6"/>
              <p:cNvCxnSpPr/>
              <p:nvPr/>
            </p:nvCxnSpPr>
            <p:spPr>
              <a:xfrm rot="10800000">
                <a:off x="9521952" y="4290060"/>
                <a:ext cx="1176528" cy="272034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" name="Google Shape;112;p6"/>
              <p:cNvCxnSpPr/>
              <p:nvPr/>
            </p:nvCxnSpPr>
            <p:spPr>
              <a:xfrm rot="10800000">
                <a:off x="10259568" y="4290060"/>
                <a:ext cx="1306068" cy="272034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" name="Google Shape;113;p6"/>
              <p:cNvCxnSpPr/>
              <p:nvPr/>
            </p:nvCxnSpPr>
            <p:spPr>
              <a:xfrm rot="10800000">
                <a:off x="10807679" y="4295335"/>
                <a:ext cx="1512337" cy="2736404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" name="Google Shape;114;p6"/>
              <p:cNvCxnSpPr/>
              <p:nvPr/>
            </p:nvCxnSpPr>
            <p:spPr>
              <a:xfrm rot="10800000">
                <a:off x="11436096" y="4290060"/>
                <a:ext cx="1505712" cy="276301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115" name="Google Shape;115;p6"/>
            <p:cNvCxnSpPr/>
            <p:nvPr/>
          </p:nvCxnSpPr>
          <p:spPr>
            <a:xfrm rot="10800000">
              <a:off x="11975592" y="4137660"/>
              <a:ext cx="1847088" cy="2709672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" name="Google Shape;116;p6"/>
            <p:cNvCxnSpPr/>
            <p:nvPr/>
          </p:nvCxnSpPr>
          <p:spPr>
            <a:xfrm flipH="1" rot="10800000">
              <a:off x="-1500378" y="4137660"/>
              <a:ext cx="1847088" cy="2709672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7" name="Google Shape;117;p6"/>
          <p:cNvSpPr txBox="1"/>
          <p:nvPr>
            <p:ph idx="1" type="body"/>
          </p:nvPr>
        </p:nvSpPr>
        <p:spPr>
          <a:xfrm>
            <a:off x="3213449" y="3014234"/>
            <a:ext cx="5786437" cy="826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grpSp>
        <p:nvGrpSpPr>
          <p:cNvPr id="118" name="Google Shape;118;p6"/>
          <p:cNvGrpSpPr/>
          <p:nvPr/>
        </p:nvGrpSpPr>
        <p:grpSpPr>
          <a:xfrm flipH="1" rot="10800000">
            <a:off x="-1565529" y="-769143"/>
            <a:ext cx="15323058" cy="2763012"/>
            <a:chOff x="-1500378" y="4136232"/>
            <a:chExt cx="15323058" cy="2763012"/>
          </a:xfrm>
        </p:grpSpPr>
        <p:cxnSp>
          <p:nvCxnSpPr>
            <p:cNvPr id="119" name="Google Shape;119;p6"/>
            <p:cNvCxnSpPr/>
            <p:nvPr/>
          </p:nvCxnSpPr>
          <p:spPr>
            <a:xfrm rot="10800000">
              <a:off x="6096000" y="4158996"/>
              <a:ext cx="0" cy="2699004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6"/>
            <p:cNvCxnSpPr/>
            <p:nvPr/>
          </p:nvCxnSpPr>
          <p:spPr>
            <a:xfrm rot="10800000">
              <a:off x="6626352" y="4148328"/>
              <a:ext cx="341376" cy="272034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" name="Google Shape;121;p6"/>
            <p:cNvCxnSpPr/>
            <p:nvPr/>
          </p:nvCxnSpPr>
          <p:spPr>
            <a:xfrm rot="10800000">
              <a:off x="7280148" y="4158996"/>
              <a:ext cx="740030" cy="2740248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" name="Google Shape;122;p6"/>
            <p:cNvCxnSpPr/>
            <p:nvPr/>
          </p:nvCxnSpPr>
          <p:spPr>
            <a:xfrm rot="10800000">
              <a:off x="7977459" y="4145472"/>
              <a:ext cx="911399" cy="2744532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" name="Google Shape;123;p6"/>
            <p:cNvCxnSpPr/>
            <p:nvPr/>
          </p:nvCxnSpPr>
          <p:spPr>
            <a:xfrm rot="10800000">
              <a:off x="8650224" y="4137660"/>
              <a:ext cx="1176528" cy="272034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6"/>
            <p:cNvCxnSpPr/>
            <p:nvPr/>
          </p:nvCxnSpPr>
          <p:spPr>
            <a:xfrm rot="10800000">
              <a:off x="9369552" y="4137660"/>
              <a:ext cx="1176528" cy="272034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6"/>
            <p:cNvCxnSpPr/>
            <p:nvPr/>
          </p:nvCxnSpPr>
          <p:spPr>
            <a:xfrm rot="10800000">
              <a:off x="10107168" y="4137660"/>
              <a:ext cx="1306068" cy="272034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6"/>
            <p:cNvCxnSpPr/>
            <p:nvPr/>
          </p:nvCxnSpPr>
          <p:spPr>
            <a:xfrm rot="10800000">
              <a:off x="10695432" y="4158996"/>
              <a:ext cx="1472184" cy="272034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6"/>
            <p:cNvCxnSpPr/>
            <p:nvPr/>
          </p:nvCxnSpPr>
          <p:spPr>
            <a:xfrm rot="10800000">
              <a:off x="11283696" y="4137660"/>
              <a:ext cx="1847088" cy="2709672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6"/>
            <p:cNvCxnSpPr/>
            <p:nvPr/>
          </p:nvCxnSpPr>
          <p:spPr>
            <a:xfrm flipH="1">
              <a:off x="-426720" y="4136232"/>
              <a:ext cx="13441680" cy="23588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6"/>
            <p:cNvCxnSpPr/>
            <p:nvPr/>
          </p:nvCxnSpPr>
          <p:spPr>
            <a:xfrm flipH="1">
              <a:off x="-114300" y="4869180"/>
              <a:ext cx="12315444" cy="21336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6"/>
            <p:cNvCxnSpPr/>
            <p:nvPr/>
          </p:nvCxnSpPr>
          <p:spPr>
            <a:xfrm flipH="1">
              <a:off x="-114300" y="5579364"/>
              <a:ext cx="12315444" cy="20512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31" name="Google Shape;131;p6"/>
            <p:cNvGrpSpPr/>
            <p:nvPr/>
          </p:nvGrpSpPr>
          <p:grpSpPr>
            <a:xfrm flipH="1">
              <a:off x="-586741" y="4145472"/>
              <a:ext cx="6173725" cy="2753772"/>
              <a:chOff x="6768083" y="4279392"/>
              <a:chExt cx="6173725" cy="2782920"/>
            </a:xfrm>
          </p:grpSpPr>
          <p:cxnSp>
            <p:nvCxnSpPr>
              <p:cNvPr id="132" name="Google Shape;132;p6"/>
              <p:cNvCxnSpPr/>
              <p:nvPr/>
            </p:nvCxnSpPr>
            <p:spPr>
              <a:xfrm rot="10800000">
                <a:off x="6768083" y="4300728"/>
                <a:ext cx="341376" cy="272034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3" name="Google Shape;133;p6"/>
              <p:cNvCxnSpPr/>
              <p:nvPr/>
            </p:nvCxnSpPr>
            <p:spPr>
              <a:xfrm rot="10800000">
                <a:off x="7381999" y="4279392"/>
                <a:ext cx="790579" cy="2752344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" name="Google Shape;134;p6"/>
              <p:cNvCxnSpPr/>
              <p:nvPr/>
            </p:nvCxnSpPr>
            <p:spPr>
              <a:xfrm rot="10800000">
                <a:off x="8112252" y="4288632"/>
                <a:ext cx="1030224" cy="2773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5" name="Google Shape;135;p6"/>
              <p:cNvCxnSpPr/>
              <p:nvPr/>
            </p:nvCxnSpPr>
            <p:spPr>
              <a:xfrm rot="10800000">
                <a:off x="8802624" y="4290060"/>
                <a:ext cx="1176528" cy="272034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" name="Google Shape;136;p6"/>
              <p:cNvCxnSpPr/>
              <p:nvPr/>
            </p:nvCxnSpPr>
            <p:spPr>
              <a:xfrm rot="10800000">
                <a:off x="9521952" y="4290060"/>
                <a:ext cx="1176528" cy="272034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6"/>
              <p:cNvCxnSpPr/>
              <p:nvPr/>
            </p:nvCxnSpPr>
            <p:spPr>
              <a:xfrm rot="10800000">
                <a:off x="10259568" y="4290060"/>
                <a:ext cx="1306068" cy="272034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6"/>
              <p:cNvCxnSpPr/>
              <p:nvPr/>
            </p:nvCxnSpPr>
            <p:spPr>
              <a:xfrm rot="10800000">
                <a:off x="10807679" y="4295335"/>
                <a:ext cx="1512337" cy="2736404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6"/>
              <p:cNvCxnSpPr/>
              <p:nvPr/>
            </p:nvCxnSpPr>
            <p:spPr>
              <a:xfrm rot="10800000">
                <a:off x="11436096" y="4290060"/>
                <a:ext cx="1505712" cy="276301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140" name="Google Shape;140;p6"/>
            <p:cNvCxnSpPr/>
            <p:nvPr/>
          </p:nvCxnSpPr>
          <p:spPr>
            <a:xfrm rot="10800000">
              <a:off x="11975592" y="4137660"/>
              <a:ext cx="1847088" cy="2709672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6"/>
            <p:cNvCxnSpPr/>
            <p:nvPr/>
          </p:nvCxnSpPr>
          <p:spPr>
            <a:xfrm flipH="1" rot="10800000">
              <a:off x="-1500378" y="4137660"/>
              <a:ext cx="1847088" cy="2709672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ный слайд 2">
  <p:cSld name="Контентный слайд 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64" name="Google Shape;164;p8"/>
          <p:cNvCxnSpPr/>
          <p:nvPr/>
        </p:nvCxnSpPr>
        <p:spPr>
          <a:xfrm>
            <a:off x="1051560" y="1640396"/>
            <a:ext cx="10088880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p8"/>
          <p:cNvSpPr txBox="1"/>
          <p:nvPr>
            <p:ph idx="1" type="body"/>
          </p:nvPr>
        </p:nvSpPr>
        <p:spPr>
          <a:xfrm>
            <a:off x="1051560" y="1787908"/>
            <a:ext cx="4937760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66" name="Google Shape;166;p8"/>
          <p:cNvSpPr txBox="1"/>
          <p:nvPr>
            <p:ph idx="2" type="body"/>
          </p:nvPr>
        </p:nvSpPr>
        <p:spPr>
          <a:xfrm>
            <a:off x="6187440" y="1787907"/>
            <a:ext cx="4937760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67" name="Google Shape;167;p8"/>
          <p:cNvSpPr txBox="1"/>
          <p:nvPr>
            <p:ph type="title"/>
          </p:nvPr>
        </p:nvSpPr>
        <p:spPr>
          <a:xfrm>
            <a:off x="1051560" y="512636"/>
            <a:ext cx="10088880" cy="1054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  <a:defRPr b="0" i="0" sz="4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атированный слайд">
  <p:cSld name="Датированный слайд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9"/>
          <p:cNvCxnSpPr/>
          <p:nvPr/>
        </p:nvCxnSpPr>
        <p:spPr>
          <a:xfrm>
            <a:off x="0" y="1259768"/>
            <a:ext cx="12192000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0" name="Google Shape;170;p9"/>
          <p:cNvGrpSpPr/>
          <p:nvPr/>
        </p:nvGrpSpPr>
        <p:grpSpPr>
          <a:xfrm>
            <a:off x="5780585" y="1251281"/>
            <a:ext cx="627600" cy="18000"/>
            <a:chOff x="453629" y="1250768"/>
            <a:chExt cx="627600" cy="18000"/>
          </a:xfrm>
        </p:grpSpPr>
        <p:sp>
          <p:nvSpPr>
            <p:cNvPr id="171" name="Google Shape;171;p9"/>
            <p:cNvSpPr/>
            <p:nvPr/>
          </p:nvSpPr>
          <p:spPr>
            <a:xfrm>
              <a:off x="453629" y="1250768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606029" y="1250768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758429" y="1250768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910829" y="1250768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1063229" y="1250768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5941249" y="1056749"/>
            <a:ext cx="303609" cy="404989"/>
            <a:chOff x="6342600" y="1069885"/>
            <a:chExt cx="303609" cy="404989"/>
          </a:xfrm>
        </p:grpSpPr>
        <p:grpSp>
          <p:nvGrpSpPr>
            <p:cNvPr id="177" name="Google Shape;177;p9"/>
            <p:cNvGrpSpPr/>
            <p:nvPr/>
          </p:nvGrpSpPr>
          <p:grpSpPr>
            <a:xfrm>
              <a:off x="6362840" y="1272380"/>
              <a:ext cx="283369" cy="202494"/>
              <a:chOff x="190500" y="897730"/>
              <a:chExt cx="283369" cy="202494"/>
            </a:xfrm>
          </p:grpSpPr>
          <p:cxnSp>
            <p:nvCxnSpPr>
              <p:cNvPr id="178" name="Google Shape;178;p9"/>
              <p:cNvCxnSpPr/>
              <p:nvPr/>
            </p:nvCxnSpPr>
            <p:spPr>
              <a:xfrm>
                <a:off x="190500" y="1100224"/>
                <a:ext cx="283369" cy="0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9"/>
              <p:cNvCxnSpPr/>
              <p:nvPr/>
            </p:nvCxnSpPr>
            <p:spPr>
              <a:xfrm>
                <a:off x="321469" y="897730"/>
                <a:ext cx="152400" cy="202494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9"/>
              <p:cNvCxnSpPr/>
              <p:nvPr/>
            </p:nvCxnSpPr>
            <p:spPr>
              <a:xfrm flipH="1">
                <a:off x="190501" y="897731"/>
                <a:ext cx="130968" cy="202493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1" name="Google Shape;181;p9"/>
            <p:cNvGrpSpPr/>
            <p:nvPr/>
          </p:nvGrpSpPr>
          <p:grpSpPr>
            <a:xfrm rot="10800000">
              <a:off x="6342600" y="1069885"/>
              <a:ext cx="283369" cy="202494"/>
              <a:chOff x="190500" y="897730"/>
              <a:chExt cx="283369" cy="202494"/>
            </a:xfrm>
          </p:grpSpPr>
          <p:cxnSp>
            <p:nvCxnSpPr>
              <p:cNvPr id="182" name="Google Shape;182;p9"/>
              <p:cNvCxnSpPr/>
              <p:nvPr/>
            </p:nvCxnSpPr>
            <p:spPr>
              <a:xfrm>
                <a:off x="190500" y="1100224"/>
                <a:ext cx="283369" cy="0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9"/>
              <p:cNvCxnSpPr/>
              <p:nvPr/>
            </p:nvCxnSpPr>
            <p:spPr>
              <a:xfrm>
                <a:off x="321469" y="897730"/>
                <a:ext cx="152400" cy="202494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" name="Google Shape;184;p9"/>
              <p:cNvCxnSpPr/>
              <p:nvPr/>
            </p:nvCxnSpPr>
            <p:spPr>
              <a:xfrm flipH="1">
                <a:off x="190501" y="897731"/>
                <a:ext cx="130968" cy="202493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85" name="Google Shape;185;p9"/>
            <p:cNvSpPr/>
            <p:nvPr/>
          </p:nvSpPr>
          <p:spPr>
            <a:xfrm>
              <a:off x="6465689" y="1355626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6499623" y="1386102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6475809" y="1447873"/>
              <a:ext cx="18000" cy="18000"/>
            </a:xfrm>
            <a:prstGeom prst="flowChartConnector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188" name="Google Shape;188;p9"/>
          <p:cNvSpPr txBox="1"/>
          <p:nvPr>
            <p:ph idx="1" type="body"/>
          </p:nvPr>
        </p:nvSpPr>
        <p:spPr>
          <a:xfrm>
            <a:off x="5565867" y="737675"/>
            <a:ext cx="1039035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cxnSp>
        <p:nvCxnSpPr>
          <p:cNvPr id="189" name="Google Shape;189;p9"/>
          <p:cNvCxnSpPr/>
          <p:nvPr/>
        </p:nvCxnSpPr>
        <p:spPr>
          <a:xfrm>
            <a:off x="3654320" y="5161866"/>
            <a:ext cx="4891193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p9"/>
          <p:cNvSpPr txBox="1"/>
          <p:nvPr>
            <p:ph idx="2" type="body"/>
          </p:nvPr>
        </p:nvSpPr>
        <p:spPr>
          <a:xfrm>
            <a:off x="3661674" y="533654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grpSp>
        <p:nvGrpSpPr>
          <p:cNvPr id="191" name="Google Shape;191;p9"/>
          <p:cNvGrpSpPr/>
          <p:nvPr/>
        </p:nvGrpSpPr>
        <p:grpSpPr>
          <a:xfrm>
            <a:off x="6522209" y="1216145"/>
            <a:ext cx="40753" cy="86193"/>
            <a:chOff x="6672021" y="1072164"/>
            <a:chExt cx="40753" cy="86193"/>
          </a:xfrm>
        </p:grpSpPr>
        <p:cxnSp>
          <p:nvCxnSpPr>
            <p:cNvPr id="192" name="Google Shape;192;p9"/>
            <p:cNvCxnSpPr/>
            <p:nvPr/>
          </p:nvCxnSpPr>
          <p:spPr>
            <a:xfrm rot="10800000">
              <a:off x="6672503" y="1072164"/>
              <a:ext cx="40270" cy="4075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" name="Google Shape;193;p9"/>
            <p:cNvCxnSpPr/>
            <p:nvPr/>
          </p:nvCxnSpPr>
          <p:spPr>
            <a:xfrm rot="-5400000">
              <a:off x="6672262" y="1117845"/>
              <a:ext cx="40270" cy="4075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4" name="Google Shape;194;p9"/>
          <p:cNvGrpSpPr/>
          <p:nvPr/>
        </p:nvGrpSpPr>
        <p:grpSpPr>
          <a:xfrm rot="10800000">
            <a:off x="5565866" y="1217315"/>
            <a:ext cx="40753" cy="86193"/>
            <a:chOff x="6672021" y="1072164"/>
            <a:chExt cx="40753" cy="86193"/>
          </a:xfrm>
        </p:grpSpPr>
        <p:cxnSp>
          <p:nvCxnSpPr>
            <p:cNvPr id="195" name="Google Shape;195;p9"/>
            <p:cNvCxnSpPr/>
            <p:nvPr/>
          </p:nvCxnSpPr>
          <p:spPr>
            <a:xfrm rot="10800000">
              <a:off x="6672503" y="1072164"/>
              <a:ext cx="40270" cy="4075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" name="Google Shape;196;p9"/>
            <p:cNvCxnSpPr/>
            <p:nvPr/>
          </p:nvCxnSpPr>
          <p:spPr>
            <a:xfrm rot="-5400000">
              <a:off x="6672262" y="1117845"/>
              <a:ext cx="40270" cy="4075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7" name="Google Shape;197;p9"/>
          <p:cNvSpPr txBox="1"/>
          <p:nvPr>
            <p:ph idx="3" type="body"/>
          </p:nvPr>
        </p:nvSpPr>
        <p:spPr>
          <a:xfrm>
            <a:off x="3660934" y="1676933"/>
            <a:ext cx="4892675" cy="329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8" name="Google Shape;198;p9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ентный слайд 1">
  <p:cSld name="Контентный слайд 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201" name="Google Shape;201;p10"/>
          <p:cNvCxnSpPr/>
          <p:nvPr/>
        </p:nvCxnSpPr>
        <p:spPr>
          <a:xfrm>
            <a:off x="1051560" y="1640396"/>
            <a:ext cx="10088880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10"/>
          <p:cNvSpPr txBox="1"/>
          <p:nvPr>
            <p:ph idx="1" type="body"/>
          </p:nvPr>
        </p:nvSpPr>
        <p:spPr>
          <a:xfrm>
            <a:off x="1051560" y="1714153"/>
            <a:ext cx="10088880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3" name="Google Shape;203;p10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  <a:defRPr b="0" i="0" sz="3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ое определение">
  <p:cSld name="Важное определение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6" name="Google Shape;206;p11"/>
          <p:cNvSpPr txBox="1"/>
          <p:nvPr>
            <p:ph idx="1" type="body"/>
          </p:nvPr>
        </p:nvSpPr>
        <p:spPr>
          <a:xfrm>
            <a:off x="3908988" y="3248348"/>
            <a:ext cx="6591575" cy="1403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7" name="Google Shape;207;p11"/>
          <p:cNvSpPr txBox="1"/>
          <p:nvPr>
            <p:ph idx="2" type="body"/>
          </p:nvPr>
        </p:nvSpPr>
        <p:spPr>
          <a:xfrm>
            <a:off x="1039390" y="2711242"/>
            <a:ext cx="2848455" cy="935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CC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CC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grpSp>
        <p:nvGrpSpPr>
          <p:cNvPr id="208" name="Google Shape;208;p11"/>
          <p:cNvGrpSpPr/>
          <p:nvPr/>
        </p:nvGrpSpPr>
        <p:grpSpPr>
          <a:xfrm flipH="1" rot="10800000">
            <a:off x="-190123" y="3731211"/>
            <a:ext cx="4077968" cy="565216"/>
            <a:chOff x="-831808" y="3595409"/>
            <a:chExt cx="4077968" cy="565216"/>
          </a:xfrm>
        </p:grpSpPr>
        <p:cxnSp>
          <p:nvCxnSpPr>
            <p:cNvPr id="209" name="Google Shape;209;p11"/>
            <p:cNvCxnSpPr/>
            <p:nvPr/>
          </p:nvCxnSpPr>
          <p:spPr>
            <a:xfrm>
              <a:off x="-831808" y="4160625"/>
              <a:ext cx="4055232" cy="0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11"/>
            <p:cNvCxnSpPr/>
            <p:nvPr/>
          </p:nvCxnSpPr>
          <p:spPr>
            <a:xfrm>
              <a:off x="1781531" y="3646798"/>
              <a:ext cx="0" cy="513827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11"/>
            <p:cNvCxnSpPr/>
            <p:nvPr/>
          </p:nvCxnSpPr>
          <p:spPr>
            <a:xfrm>
              <a:off x="2493097" y="3640220"/>
              <a:ext cx="0" cy="513827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11"/>
            <p:cNvCxnSpPr/>
            <p:nvPr/>
          </p:nvCxnSpPr>
          <p:spPr>
            <a:xfrm>
              <a:off x="3223424" y="3640220"/>
              <a:ext cx="0" cy="513827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3" name="Google Shape;213;p11"/>
            <p:cNvSpPr/>
            <p:nvPr/>
          </p:nvSpPr>
          <p:spPr>
            <a:xfrm>
              <a:off x="1760388" y="3595409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2470237" y="3595409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3200441" y="3595409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0" Type="http://schemas.openxmlformats.org/officeDocument/2006/relationships/theme" Target="../theme/theme4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>
                <a:alpha val="90980"/>
              </a:srgbClr>
            </a:gs>
            <a:gs pos="100000">
              <a:srgbClr val="414E57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>
                <a:alpha val="90980"/>
              </a:srgbClr>
            </a:gs>
            <a:gs pos="100000">
              <a:srgbClr val="414E57"/>
            </a:gs>
          </a:gsLst>
          <a:lin ang="5400000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44" name="Google Shape;144;p7"/>
          <p:cNvGrpSpPr/>
          <p:nvPr/>
        </p:nvGrpSpPr>
        <p:grpSpPr>
          <a:xfrm>
            <a:off x="306631" y="-19754"/>
            <a:ext cx="320814" cy="765719"/>
            <a:chOff x="306631" y="-19754"/>
            <a:chExt cx="320814" cy="765719"/>
          </a:xfrm>
        </p:grpSpPr>
        <p:grpSp>
          <p:nvGrpSpPr>
            <p:cNvPr id="145" name="Google Shape;145;p7"/>
            <p:cNvGrpSpPr/>
            <p:nvPr/>
          </p:nvGrpSpPr>
          <p:grpSpPr>
            <a:xfrm>
              <a:off x="306631" y="-19754"/>
              <a:ext cx="299000" cy="720000"/>
              <a:chOff x="732081" y="700086"/>
              <a:chExt cx="299000" cy="720000"/>
            </a:xfrm>
          </p:grpSpPr>
          <p:cxnSp>
            <p:nvCxnSpPr>
              <p:cNvPr id="146" name="Google Shape;146;p7"/>
              <p:cNvCxnSpPr/>
              <p:nvPr/>
            </p:nvCxnSpPr>
            <p:spPr>
              <a:xfrm>
                <a:off x="755566" y="700086"/>
                <a:ext cx="0" cy="619127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7"/>
              <p:cNvCxnSpPr/>
              <p:nvPr/>
            </p:nvCxnSpPr>
            <p:spPr>
              <a:xfrm>
                <a:off x="891297" y="700086"/>
                <a:ext cx="0" cy="720000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7"/>
              <p:cNvCxnSpPr/>
              <p:nvPr/>
            </p:nvCxnSpPr>
            <p:spPr>
              <a:xfrm>
                <a:off x="1031081" y="700086"/>
                <a:ext cx="0" cy="497683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7"/>
              <p:cNvCxnSpPr/>
              <p:nvPr/>
            </p:nvCxnSpPr>
            <p:spPr>
              <a:xfrm rot="10800000">
                <a:off x="755566" y="700087"/>
                <a:ext cx="275515" cy="0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50" name="Google Shape;150;p7"/>
              <p:cNvSpPr/>
              <p:nvPr/>
            </p:nvSpPr>
            <p:spPr>
              <a:xfrm>
                <a:off x="732081" y="1321732"/>
                <a:ext cx="45719" cy="45719"/>
              </a:xfrm>
              <a:prstGeom prst="diamond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sp>
          <p:nvSpPr>
            <p:cNvPr id="151" name="Google Shape;151;p7"/>
            <p:cNvSpPr/>
            <p:nvPr/>
          </p:nvSpPr>
          <p:spPr>
            <a:xfrm>
              <a:off x="442987" y="700246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581726" y="477929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53" name="Google Shape;153;p7"/>
          <p:cNvGrpSpPr/>
          <p:nvPr/>
        </p:nvGrpSpPr>
        <p:grpSpPr>
          <a:xfrm rot="10800000">
            <a:off x="11560494" y="6165219"/>
            <a:ext cx="320814" cy="765719"/>
            <a:chOff x="306631" y="-19754"/>
            <a:chExt cx="320814" cy="765719"/>
          </a:xfrm>
        </p:grpSpPr>
        <p:grpSp>
          <p:nvGrpSpPr>
            <p:cNvPr id="154" name="Google Shape;154;p7"/>
            <p:cNvGrpSpPr/>
            <p:nvPr/>
          </p:nvGrpSpPr>
          <p:grpSpPr>
            <a:xfrm>
              <a:off x="306631" y="-19754"/>
              <a:ext cx="299000" cy="720000"/>
              <a:chOff x="732081" y="700086"/>
              <a:chExt cx="299000" cy="720000"/>
            </a:xfrm>
          </p:grpSpPr>
          <p:cxnSp>
            <p:nvCxnSpPr>
              <p:cNvPr id="155" name="Google Shape;155;p7"/>
              <p:cNvCxnSpPr/>
              <p:nvPr/>
            </p:nvCxnSpPr>
            <p:spPr>
              <a:xfrm>
                <a:off x="755566" y="700086"/>
                <a:ext cx="0" cy="619127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" name="Google Shape;156;p7"/>
              <p:cNvCxnSpPr/>
              <p:nvPr/>
            </p:nvCxnSpPr>
            <p:spPr>
              <a:xfrm>
                <a:off x="891297" y="700086"/>
                <a:ext cx="0" cy="720000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" name="Google Shape;157;p7"/>
              <p:cNvCxnSpPr/>
              <p:nvPr/>
            </p:nvCxnSpPr>
            <p:spPr>
              <a:xfrm>
                <a:off x="1031081" y="700086"/>
                <a:ext cx="0" cy="497683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7"/>
              <p:cNvCxnSpPr/>
              <p:nvPr/>
            </p:nvCxnSpPr>
            <p:spPr>
              <a:xfrm rot="10800000">
                <a:off x="755566" y="700087"/>
                <a:ext cx="275515" cy="0"/>
              </a:xfrm>
              <a:prstGeom prst="straightConnector1">
                <a:avLst/>
              </a:prstGeom>
              <a:noFill/>
              <a:ln cap="rnd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59" name="Google Shape;159;p7"/>
              <p:cNvSpPr/>
              <p:nvPr/>
            </p:nvSpPr>
            <p:spPr>
              <a:xfrm>
                <a:off x="732081" y="1321732"/>
                <a:ext cx="45719" cy="45719"/>
              </a:xfrm>
              <a:prstGeom prst="diamond">
                <a:avLst/>
              </a:prstGeom>
              <a:noFill/>
              <a:ln cap="flat" cmpd="sng" w="12700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sp>
          <p:nvSpPr>
            <p:cNvPr id="160" name="Google Shape;160;p7"/>
            <p:cNvSpPr/>
            <p:nvPr/>
          </p:nvSpPr>
          <p:spPr>
            <a:xfrm>
              <a:off x="442987" y="700246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581726" y="477929"/>
              <a:ext cx="45719" cy="45719"/>
            </a:xfrm>
            <a:prstGeom prst="diamond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>
                <a:alpha val="90980"/>
              </a:srgbClr>
            </a:gs>
            <a:gs pos="100000">
              <a:srgbClr val="414E57"/>
            </a:gs>
          </a:gsLst>
          <a:lin ang="5400000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5"/>
          <p:cNvGrpSpPr/>
          <p:nvPr/>
        </p:nvGrpSpPr>
        <p:grpSpPr>
          <a:xfrm>
            <a:off x="10450225" y="5824536"/>
            <a:ext cx="1741775" cy="1033464"/>
            <a:chOff x="2250357" y="3286125"/>
            <a:chExt cx="1741775" cy="1033464"/>
          </a:xfrm>
        </p:grpSpPr>
        <p:cxnSp>
          <p:nvCxnSpPr>
            <p:cNvPr id="246" name="Google Shape;246;p15"/>
            <p:cNvCxnSpPr/>
            <p:nvPr/>
          </p:nvCxnSpPr>
          <p:spPr>
            <a:xfrm flipH="1">
              <a:off x="2250357" y="3906202"/>
              <a:ext cx="386164" cy="413387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" name="Google Shape;247;p15"/>
            <p:cNvCxnSpPr/>
            <p:nvPr/>
          </p:nvCxnSpPr>
          <p:spPr>
            <a:xfrm flipH="1">
              <a:off x="2571750" y="3906201"/>
              <a:ext cx="64771" cy="413388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" name="Google Shape;248;p15"/>
            <p:cNvCxnSpPr/>
            <p:nvPr/>
          </p:nvCxnSpPr>
          <p:spPr>
            <a:xfrm>
              <a:off x="2636521" y="3906201"/>
              <a:ext cx="379729" cy="413388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p15"/>
            <p:cNvCxnSpPr/>
            <p:nvPr/>
          </p:nvCxnSpPr>
          <p:spPr>
            <a:xfrm flipH="1" rot="10800000">
              <a:off x="2250357" y="3286125"/>
              <a:ext cx="576028" cy="1033464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" name="Google Shape;250;p15"/>
            <p:cNvCxnSpPr/>
            <p:nvPr/>
          </p:nvCxnSpPr>
          <p:spPr>
            <a:xfrm rot="10800000">
              <a:off x="2826385" y="3286125"/>
              <a:ext cx="380365" cy="103346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" name="Google Shape;251;p15"/>
            <p:cNvCxnSpPr/>
            <p:nvPr/>
          </p:nvCxnSpPr>
          <p:spPr>
            <a:xfrm rot="10800000">
              <a:off x="2826386" y="3286126"/>
              <a:ext cx="624346" cy="888999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" name="Google Shape;252;p15"/>
            <p:cNvCxnSpPr/>
            <p:nvPr/>
          </p:nvCxnSpPr>
          <p:spPr>
            <a:xfrm flipH="1">
              <a:off x="3323507" y="4125086"/>
              <a:ext cx="181693" cy="194502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p15"/>
            <p:cNvCxnSpPr/>
            <p:nvPr/>
          </p:nvCxnSpPr>
          <p:spPr>
            <a:xfrm>
              <a:off x="3505200" y="4125085"/>
              <a:ext cx="62289" cy="19450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" name="Google Shape;254;p15"/>
            <p:cNvCxnSpPr/>
            <p:nvPr/>
          </p:nvCxnSpPr>
          <p:spPr>
            <a:xfrm>
              <a:off x="3505200" y="4125085"/>
              <a:ext cx="277578" cy="19450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5" name="Google Shape;255;p15"/>
            <p:cNvCxnSpPr/>
            <p:nvPr/>
          </p:nvCxnSpPr>
          <p:spPr>
            <a:xfrm>
              <a:off x="3592278" y="3593306"/>
              <a:ext cx="265347" cy="726282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" name="Google Shape;256;p15"/>
            <p:cNvCxnSpPr/>
            <p:nvPr/>
          </p:nvCxnSpPr>
          <p:spPr>
            <a:xfrm flipH="1">
              <a:off x="3350419" y="3593305"/>
              <a:ext cx="241859" cy="44053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" name="Google Shape;257;p15"/>
            <p:cNvCxnSpPr/>
            <p:nvPr/>
          </p:nvCxnSpPr>
          <p:spPr>
            <a:xfrm>
              <a:off x="3592278" y="3593305"/>
              <a:ext cx="399854" cy="726283"/>
            </a:xfrm>
            <a:prstGeom prst="straightConnector1">
              <a:avLst/>
            </a:prstGeom>
            <a:noFill/>
            <a:ln cap="rnd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8" name="Google Shape;258;p15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259" name="Google Shape;259;p15"/>
          <p:cNvCxnSpPr/>
          <p:nvPr/>
        </p:nvCxnSpPr>
        <p:spPr>
          <a:xfrm>
            <a:off x="73025" y="-55556"/>
            <a:ext cx="327025" cy="420681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15"/>
          <p:cNvCxnSpPr/>
          <p:nvPr/>
        </p:nvCxnSpPr>
        <p:spPr>
          <a:xfrm>
            <a:off x="336200" y="-69850"/>
            <a:ext cx="63850" cy="434975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1" name="Google Shape;261;p15"/>
          <p:cNvCxnSpPr/>
          <p:nvPr/>
        </p:nvCxnSpPr>
        <p:spPr>
          <a:xfrm flipH="1">
            <a:off x="400050" y="-69850"/>
            <a:ext cx="225425" cy="434975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2" name="Google Shape;262;p15"/>
          <p:cNvCxnSpPr/>
          <p:nvPr/>
        </p:nvCxnSpPr>
        <p:spPr>
          <a:xfrm>
            <a:off x="515937" y="150812"/>
            <a:ext cx="266700" cy="13335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3" name="Google Shape;263;p15"/>
          <p:cNvCxnSpPr/>
          <p:nvPr/>
        </p:nvCxnSpPr>
        <p:spPr>
          <a:xfrm rot="10800000">
            <a:off x="689325" y="-107950"/>
            <a:ext cx="93312" cy="392112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" name="Google Shape;264;p15"/>
          <p:cNvCxnSpPr/>
          <p:nvPr/>
        </p:nvCxnSpPr>
        <p:spPr>
          <a:xfrm flipH="1" rot="10800000">
            <a:off x="782637" y="-155575"/>
            <a:ext cx="108393" cy="439737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>
                <a:alpha val="90980"/>
              </a:srgbClr>
            </a:gs>
            <a:gs pos="100000">
              <a:srgbClr val="414E57"/>
            </a:gs>
          </a:gsLst>
          <a:lin ang="5400000" scaled="0"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/>
          <p:nvPr/>
        </p:nvSpPr>
        <p:spPr>
          <a:xfrm>
            <a:off x="5922578" y="3249000"/>
            <a:ext cx="360000" cy="360000"/>
          </a:xfrm>
          <a:prstGeom prst="flowChartConnector">
            <a:avLst/>
          </a:prstGeom>
          <a:noFill/>
          <a:ln cap="flat" cmpd="sng" w="12700">
            <a:solidFill>
              <a:srgbClr val="A8B9E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6" name="Google Shape;366;p25"/>
          <p:cNvSpPr/>
          <p:nvPr/>
        </p:nvSpPr>
        <p:spPr>
          <a:xfrm>
            <a:off x="5197225" y="3249000"/>
            <a:ext cx="360000" cy="360000"/>
          </a:xfrm>
          <a:prstGeom prst="diamond">
            <a:avLst/>
          </a:prstGeom>
          <a:noFill/>
          <a:ln cap="flat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6634775" y="3249000"/>
            <a:ext cx="360000" cy="36000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rgbClr val="FF8F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68" name="Google Shape;368;p25"/>
          <p:cNvCxnSpPr/>
          <p:nvPr/>
        </p:nvCxnSpPr>
        <p:spPr>
          <a:xfrm rot="10800000">
            <a:off x="2208154" y="3429000"/>
            <a:ext cx="2447172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9" name="Google Shape;369;p25"/>
          <p:cNvCxnSpPr/>
          <p:nvPr/>
        </p:nvCxnSpPr>
        <p:spPr>
          <a:xfrm rot="10800000">
            <a:off x="7536673" y="3429000"/>
            <a:ext cx="2447172" cy="0"/>
          </a:xfrm>
          <a:prstGeom prst="straightConnector1">
            <a:avLst/>
          </a:prstGeom>
          <a:noFill/>
          <a:ln cap="rnd" cmpd="sng" w="12700">
            <a:solidFill>
              <a:srgbClr val="00CC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hyperlink" Target="https://www.cryptoisnotcryptocurrency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4" Type="http://schemas.openxmlformats.org/officeDocument/2006/relationships/hyperlink" Target="https://habr.com/ru/companies/bastion/articles/802935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jpg"/><Relationship Id="rId4" Type="http://schemas.openxmlformats.org/officeDocument/2006/relationships/image" Target="../media/image35.jpg"/><Relationship Id="rId5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jp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gif"/><Relationship Id="rId4" Type="http://schemas.openxmlformats.org/officeDocument/2006/relationships/image" Target="../media/image34.gif"/><Relationship Id="rId5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jpg"/><Relationship Id="rId4" Type="http://schemas.openxmlformats.org/officeDocument/2006/relationships/image" Target="../media/image4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hyperlink" Target="https://picoctf.org/" TargetMode="External"/><Relationship Id="rId10" Type="http://schemas.openxmlformats.org/officeDocument/2006/relationships/hyperlink" Target="https://cryptopals.com/" TargetMode="External"/><Relationship Id="rId13" Type="http://schemas.openxmlformats.org/officeDocument/2006/relationships/hyperlink" Target="https://cr.yp.toc.tf/" TargetMode="External"/><Relationship Id="rId12" Type="http://schemas.openxmlformats.org/officeDocument/2006/relationships/hyperlink" Target="https://www.sagemath.org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isislovecruft/library--/blob/master/cryptography%20%26%20mathematics/An%20Introduction%20to%20Mathematical%20Cryptography%20(2014)%20-%20Hoffstein%2C%20Pipher%2C%20Silverman.pdf" TargetMode="External"/><Relationship Id="rId4" Type="http://schemas.openxmlformats.org/officeDocument/2006/relationships/hyperlink" Target="https://toc.cryptobook.us/" TargetMode="External"/><Relationship Id="rId9" Type="http://schemas.openxmlformats.org/officeDocument/2006/relationships/hyperlink" Target="https://cryptohack.org/" TargetMode="External"/><Relationship Id="rId15" Type="http://schemas.openxmlformats.org/officeDocument/2006/relationships/image" Target="../media/image48.png"/><Relationship Id="rId14" Type="http://schemas.openxmlformats.org/officeDocument/2006/relationships/hyperlink" Target="https://github.com/Sarkoxed/Crypto-Library" TargetMode="External"/><Relationship Id="rId5" Type="http://schemas.openxmlformats.org/officeDocument/2006/relationships/hyperlink" Target="https://iacr.org/" TargetMode="External"/><Relationship Id="rId6" Type="http://schemas.openxmlformats.org/officeDocument/2006/relationships/hyperlink" Target="https://www.springer.com/gp" TargetMode="External"/><Relationship Id="rId7" Type="http://schemas.openxmlformats.org/officeDocument/2006/relationships/hyperlink" Target="https://ru.wikipedia.org" TargetMode="External"/><Relationship Id="rId8" Type="http://schemas.openxmlformats.org/officeDocument/2006/relationships/hyperlink" Target="https://pycryptodome.readthedocs.io/en/latest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factordb.com/" TargetMode="External"/><Relationship Id="rId4" Type="http://schemas.openxmlformats.org/officeDocument/2006/relationships/hyperlink" Target="https://github.com/RsaCtfTool/RsaCtfTool" TargetMode="External"/><Relationship Id="rId5" Type="http://schemas.openxmlformats.org/officeDocument/2006/relationships/hyperlink" Target="https://cryptii.com/" TargetMode="External"/><Relationship Id="rId6" Type="http://schemas.openxmlformats.org/officeDocument/2006/relationships/hyperlink" Target="https://github.com/hellman/xortool" TargetMode="External"/><Relationship Id="rId7" Type="http://schemas.openxmlformats.org/officeDocument/2006/relationships/hyperlink" Target="https://github.com/bbuhrow/yafu" TargetMode="External"/><Relationship Id="rId8" Type="http://schemas.openxmlformats.org/officeDocument/2006/relationships/hyperlink" Target="https://cado-nfs.gitlabpages.inria.fr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 txBox="1"/>
          <p:nvPr>
            <p:ph idx="1" type="body"/>
          </p:nvPr>
        </p:nvSpPr>
        <p:spPr>
          <a:xfrm>
            <a:off x="758313" y="5337143"/>
            <a:ext cx="5428151" cy="493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 sz="2400"/>
              <a:t>Что такое криптография.</a:t>
            </a:r>
            <a:br>
              <a:rPr lang="ru-RU" sz="2400"/>
            </a:br>
            <a:endParaRPr i="1" sz="1800"/>
          </a:p>
        </p:txBody>
      </p:sp>
      <p:sp>
        <p:nvSpPr>
          <p:cNvPr id="416" name="Google Shape;416;p28"/>
          <p:cNvSpPr txBox="1"/>
          <p:nvPr>
            <p:ph type="title"/>
          </p:nvPr>
        </p:nvSpPr>
        <p:spPr>
          <a:xfrm>
            <a:off x="781134" y="3817576"/>
            <a:ext cx="55105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 sz="3600">
                <a:solidFill>
                  <a:schemeClr val="lt1"/>
                </a:solidFill>
              </a:rPr>
              <a:t>Т-поколение.</a:t>
            </a:r>
            <a:r>
              <a:rPr lang="ru-RU">
                <a:solidFill>
                  <a:schemeClr val="lt1"/>
                </a:solidFill>
              </a:rPr>
              <a:t> </a:t>
            </a:r>
            <a:br>
              <a:rPr lang="ru-RU">
                <a:solidFill>
                  <a:schemeClr val="lt1"/>
                </a:solidFill>
              </a:rPr>
            </a:br>
            <a:r>
              <a:rPr lang="ru-RU" sz="3600">
                <a:solidFill>
                  <a:schemeClr val="lt1"/>
                </a:solidFill>
              </a:rPr>
              <a:t>Cборы по ИБ 25\26.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28"/>
          <p:cNvSpPr txBox="1"/>
          <p:nvPr/>
        </p:nvSpPr>
        <p:spPr>
          <a:xfrm>
            <a:off x="8927850" y="419943"/>
            <a:ext cx="502758" cy="813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800" u="none" cap="none" strike="noStrike">
                <a:solidFill>
                  <a:srgbClr val="00CC00"/>
                </a:solidFill>
                <a:latin typeface="Balthazar"/>
                <a:ea typeface="Balthazar"/>
                <a:cs typeface="Balthazar"/>
                <a:sym typeface="Balthazar"/>
              </a:rPr>
              <a:t>T</a:t>
            </a:r>
            <a:endParaRPr b="0" i="0" sz="4800" u="none" cap="none" strike="noStrike">
              <a:solidFill>
                <a:srgbClr val="00CC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18" name="Google Shape;418;p28"/>
          <p:cNvGrpSpPr/>
          <p:nvPr/>
        </p:nvGrpSpPr>
        <p:grpSpPr>
          <a:xfrm>
            <a:off x="8691868" y="346512"/>
            <a:ext cx="974723" cy="1168912"/>
            <a:chOff x="8540752" y="3936209"/>
            <a:chExt cx="974723" cy="1168912"/>
          </a:xfrm>
        </p:grpSpPr>
        <p:cxnSp>
          <p:nvCxnSpPr>
            <p:cNvPr id="419" name="Google Shape;419;p28"/>
            <p:cNvCxnSpPr/>
            <p:nvPr/>
          </p:nvCxnSpPr>
          <p:spPr>
            <a:xfrm>
              <a:off x="8540752" y="3940772"/>
              <a:ext cx="974723" cy="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0" name="Google Shape;420;p28"/>
            <p:cNvCxnSpPr/>
            <p:nvPr/>
          </p:nvCxnSpPr>
          <p:spPr>
            <a:xfrm>
              <a:off x="9515475" y="3936869"/>
              <a:ext cx="0" cy="72535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1" name="Google Shape;421;p28"/>
            <p:cNvSpPr/>
            <p:nvPr/>
          </p:nvSpPr>
          <p:spPr>
            <a:xfrm rot="-5400000">
              <a:off x="8804282" y="4393928"/>
              <a:ext cx="447663" cy="974722"/>
            </a:xfrm>
            <a:prstGeom prst="leftBrace">
              <a:avLst>
                <a:gd fmla="val 68796" name="adj1"/>
                <a:gd fmla="val 50000" name="adj2"/>
              </a:avLst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422" name="Google Shape;422;p28"/>
            <p:cNvCxnSpPr/>
            <p:nvPr/>
          </p:nvCxnSpPr>
          <p:spPr>
            <a:xfrm>
              <a:off x="8540752" y="3936209"/>
              <a:ext cx="0" cy="725350"/>
            </a:xfrm>
            <a:prstGeom prst="straightConnector1">
              <a:avLst/>
            </a:prstGeom>
            <a:noFill/>
            <a:ln cap="flat" cmpd="sng" w="12700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 txBox="1"/>
          <p:nvPr>
            <p:ph idx="1" type="body"/>
          </p:nvPr>
        </p:nvSpPr>
        <p:spPr>
          <a:xfrm>
            <a:off x="5565867" y="737675"/>
            <a:ext cx="1039035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~855 г.</a:t>
            </a:r>
            <a:endParaRPr/>
          </a:p>
        </p:txBody>
      </p:sp>
      <p:sp>
        <p:nvSpPr>
          <p:cNvPr id="512" name="Google Shape;512;p37"/>
          <p:cNvSpPr txBox="1"/>
          <p:nvPr>
            <p:ph idx="2" type="body"/>
          </p:nvPr>
        </p:nvSpPr>
        <p:spPr>
          <a:xfrm>
            <a:off x="3661674" y="533654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Трактат о дешифровке криптографических сообщений</a:t>
            </a:r>
            <a:endParaRPr/>
          </a:p>
        </p:txBody>
      </p:sp>
      <p:sp>
        <p:nvSpPr>
          <p:cNvPr id="513" name="Google Shape;513;p37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Знаете ли вы, что Аль-Кинди писал труды о дешифровке сообщений? |  Исламосфера" id="514" name="Google Shape;514;p37"/>
          <p:cNvPicPr preferRelativeResize="0"/>
          <p:nvPr>
            <p:ph idx="3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2062" y="2147887"/>
            <a:ext cx="4610100" cy="2349500"/>
          </a:xfrm>
          <a:prstGeom prst="roundRect">
            <a:avLst>
              <a:gd fmla="val 1082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"/>
          <p:cNvSpPr txBox="1"/>
          <p:nvPr>
            <p:ph idx="1" type="body"/>
          </p:nvPr>
        </p:nvSpPr>
        <p:spPr>
          <a:xfrm>
            <a:off x="5565867" y="737675"/>
            <a:ext cx="1039035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1412 г.</a:t>
            </a:r>
            <a:endParaRPr/>
          </a:p>
        </p:txBody>
      </p:sp>
      <p:sp>
        <p:nvSpPr>
          <p:cNvPr id="521" name="Google Shape;521;p38"/>
          <p:cNvSpPr txBox="1"/>
          <p:nvPr>
            <p:ph idx="2" type="body"/>
          </p:nvPr>
        </p:nvSpPr>
        <p:spPr>
          <a:xfrm>
            <a:off x="3661674" y="533654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i="0" lang="ru-RU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«Шауба-аль-Аша</a:t>
            </a:r>
            <a:r>
              <a:rPr b="0" i="0" lang="ru-RU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» - 14 томов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2" name="Google Shape;522;p38"/>
          <p:cNvSpPr txBox="1"/>
          <p:nvPr>
            <p:ph idx="3" type="body"/>
          </p:nvPr>
        </p:nvSpPr>
        <p:spPr>
          <a:xfrm>
            <a:off x="3660934" y="1676933"/>
            <a:ext cx="4892675" cy="3292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i="0" lang="ru-RU" u="none" strike="noStrike">
                <a:latin typeface="Arial"/>
                <a:ea typeface="Arial"/>
                <a:cs typeface="Arial"/>
                <a:sym typeface="Arial"/>
              </a:rPr>
              <a:t>¯\_(ツ)_/¯</a:t>
            </a:r>
            <a:endParaRPr/>
          </a:p>
        </p:txBody>
      </p:sp>
      <p:sp>
        <p:nvSpPr>
          <p:cNvPr id="523" name="Google Shape;523;p38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"/>
          <p:cNvSpPr txBox="1"/>
          <p:nvPr>
            <p:ph idx="1" type="body"/>
          </p:nvPr>
        </p:nvSpPr>
        <p:spPr>
          <a:xfrm>
            <a:off x="5565867" y="737675"/>
            <a:ext cx="1039035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1564 г.</a:t>
            </a:r>
            <a:endParaRPr/>
          </a:p>
        </p:txBody>
      </p:sp>
      <p:sp>
        <p:nvSpPr>
          <p:cNvPr id="530" name="Google Shape;530;p39"/>
          <p:cNvSpPr txBox="1"/>
          <p:nvPr>
            <p:ph idx="2" type="body"/>
          </p:nvPr>
        </p:nvSpPr>
        <p:spPr>
          <a:xfrm>
            <a:off x="3661674" y="533654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Италия - Решётка Кардано</a:t>
            </a:r>
            <a:endParaRPr/>
          </a:p>
        </p:txBody>
      </p:sp>
      <p:sp>
        <p:nvSpPr>
          <p:cNvPr id="531" name="Google Shape;531;p39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32" name="Google Shape;532;p39"/>
          <p:cNvPicPr preferRelativeResize="0"/>
          <p:nvPr>
            <p:ph idx="3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4617" y="1676399"/>
            <a:ext cx="4831349" cy="32924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33" name="Google Shape;53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6908" y="2098690"/>
            <a:ext cx="2057431" cy="244789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0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40" name="Google Shape;540;p40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Решётка Кардано с поворотом</a:t>
            </a:r>
            <a:endParaRPr/>
          </a:p>
        </p:txBody>
      </p:sp>
      <p:graphicFrame>
        <p:nvGraphicFramePr>
          <p:cNvPr id="541" name="Google Shape;541;p40"/>
          <p:cNvGraphicFramePr/>
          <p:nvPr/>
        </p:nvGraphicFramePr>
        <p:xfrm>
          <a:off x="5770864" y="25024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pSp>
        <p:nvGrpSpPr>
          <p:cNvPr id="542" name="Google Shape;542;p40"/>
          <p:cNvGrpSpPr/>
          <p:nvPr/>
        </p:nvGrpSpPr>
        <p:grpSpPr>
          <a:xfrm>
            <a:off x="2859898" y="2502457"/>
            <a:ext cx="2700000" cy="2826882"/>
            <a:chOff x="1664344" y="2666043"/>
            <a:chExt cx="2700000" cy="2826882"/>
          </a:xfrm>
        </p:grpSpPr>
        <p:sp>
          <p:nvSpPr>
            <p:cNvPr id="543" name="Google Shape;543;p40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49" name="Google Shape;549;p40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55" name="Google Shape;555;p40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61" name="Google Shape;561;p40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67" name="Google Shape;567;p40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73" name="Google Shape;573;p40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574" name="Google Shape;574;p40"/>
          <p:cNvSpPr txBox="1"/>
          <p:nvPr/>
        </p:nvSpPr>
        <p:spPr>
          <a:xfrm>
            <a:off x="5195455" y="615973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5" name="Google Shape;575;p40"/>
          <p:cNvSpPr txBox="1"/>
          <p:nvPr/>
        </p:nvSpPr>
        <p:spPr>
          <a:xfrm>
            <a:off x="2556609" y="1910197"/>
            <a:ext cx="6428509" cy="4606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ЮФМФО ДРГАЧ ЬКЯЛЪ ЭЙ. ПА АКЕЛТ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1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82" name="Google Shape;582;p41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Решётка Кардано с поворотом</a:t>
            </a:r>
            <a:endParaRPr/>
          </a:p>
        </p:txBody>
      </p:sp>
      <p:graphicFrame>
        <p:nvGraphicFramePr>
          <p:cNvPr id="583" name="Google Shape;583;p41"/>
          <p:cNvGraphicFramePr/>
          <p:nvPr/>
        </p:nvGraphicFramePr>
        <p:xfrm>
          <a:off x="5770864" y="25024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pSp>
        <p:nvGrpSpPr>
          <p:cNvPr id="584" name="Google Shape;584;p41"/>
          <p:cNvGrpSpPr/>
          <p:nvPr/>
        </p:nvGrpSpPr>
        <p:grpSpPr>
          <a:xfrm>
            <a:off x="2859898" y="2502457"/>
            <a:ext cx="2700000" cy="2826882"/>
            <a:chOff x="1664344" y="2666043"/>
            <a:chExt cx="2700000" cy="2826882"/>
          </a:xfrm>
        </p:grpSpPr>
        <p:sp>
          <p:nvSpPr>
            <p:cNvPr id="585" name="Google Shape;585;p41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91" name="Google Shape;591;p41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97" name="Google Shape;597;p41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03" name="Google Shape;603;p41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09" name="Google Shape;609;p41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15" name="Google Shape;615;p41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616" name="Google Shape;616;p41"/>
          <p:cNvSpPr txBox="1"/>
          <p:nvPr/>
        </p:nvSpPr>
        <p:spPr>
          <a:xfrm>
            <a:off x="5195455" y="615973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7" name="Google Shape;617;p41"/>
          <p:cNvSpPr txBox="1"/>
          <p:nvPr/>
        </p:nvSpPr>
        <p:spPr>
          <a:xfrm>
            <a:off x="2556609" y="1910197"/>
            <a:ext cx="6428509" cy="4606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ЮФМФО ДРГАЧ ЬКЯЛЪ ЭЙ. ПА АКЕЛТ</a:t>
            </a:r>
            <a:endParaRPr/>
          </a:p>
        </p:txBody>
      </p:sp>
      <p:cxnSp>
        <p:nvCxnSpPr>
          <p:cNvPr id="618" name="Google Shape;618;p41"/>
          <p:cNvCxnSpPr/>
          <p:nvPr/>
        </p:nvCxnSpPr>
        <p:spPr>
          <a:xfrm>
            <a:off x="3181138" y="2772457"/>
            <a:ext cx="2160000" cy="0"/>
          </a:xfrm>
          <a:prstGeom prst="straightConnector1">
            <a:avLst/>
          </a:prstGeom>
          <a:noFill/>
          <a:ln cap="flat" cmpd="sng" w="38100">
            <a:solidFill>
              <a:srgbClr val="FF8F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9" name="Google Shape;619;p41"/>
          <p:cNvCxnSpPr/>
          <p:nvPr/>
        </p:nvCxnSpPr>
        <p:spPr>
          <a:xfrm>
            <a:off x="3188931" y="3312457"/>
            <a:ext cx="2160000" cy="0"/>
          </a:xfrm>
          <a:prstGeom prst="straightConnector1">
            <a:avLst/>
          </a:prstGeom>
          <a:noFill/>
          <a:ln cap="flat" cmpd="sng" w="38100">
            <a:solidFill>
              <a:srgbClr val="FF8F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0" name="Google Shape;620;p41"/>
          <p:cNvCxnSpPr/>
          <p:nvPr/>
        </p:nvCxnSpPr>
        <p:spPr>
          <a:xfrm flipH="1">
            <a:off x="3188931" y="2772457"/>
            <a:ext cx="2152207" cy="538769"/>
          </a:xfrm>
          <a:prstGeom prst="straightConnector1">
            <a:avLst/>
          </a:prstGeom>
          <a:noFill/>
          <a:ln cap="flat" cmpd="sng" w="38100">
            <a:solidFill>
              <a:srgbClr val="FF8F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1" name="Google Shape;621;p41"/>
          <p:cNvCxnSpPr/>
          <p:nvPr/>
        </p:nvCxnSpPr>
        <p:spPr>
          <a:xfrm>
            <a:off x="3181138" y="3849994"/>
            <a:ext cx="2160000" cy="0"/>
          </a:xfrm>
          <a:prstGeom prst="straightConnector1">
            <a:avLst/>
          </a:prstGeom>
          <a:noFill/>
          <a:ln cap="flat" cmpd="sng" w="38100">
            <a:solidFill>
              <a:srgbClr val="FF8F8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2" name="Google Shape;622;p41"/>
          <p:cNvCxnSpPr/>
          <p:nvPr/>
        </p:nvCxnSpPr>
        <p:spPr>
          <a:xfrm flipH="1">
            <a:off x="3181138" y="3309994"/>
            <a:ext cx="2152207" cy="538769"/>
          </a:xfrm>
          <a:prstGeom prst="straightConnector1">
            <a:avLst/>
          </a:prstGeom>
          <a:noFill/>
          <a:ln cap="flat" cmpd="sng" w="38100">
            <a:solidFill>
              <a:srgbClr val="FF8F8F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2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29" name="Google Shape;629;p42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Решётка Кардано :: Пример</a:t>
            </a:r>
            <a:endParaRPr/>
          </a:p>
        </p:txBody>
      </p:sp>
      <p:graphicFrame>
        <p:nvGraphicFramePr>
          <p:cNvPr id="630" name="Google Shape;630;p42"/>
          <p:cNvGraphicFramePr/>
          <p:nvPr/>
        </p:nvGraphicFramePr>
        <p:xfrm>
          <a:off x="312525" y="25999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У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pSp>
        <p:nvGrpSpPr>
          <p:cNvPr id="631" name="Google Shape;631;p42"/>
          <p:cNvGrpSpPr/>
          <p:nvPr/>
        </p:nvGrpSpPr>
        <p:grpSpPr>
          <a:xfrm>
            <a:off x="312525" y="2599976"/>
            <a:ext cx="2700000" cy="2826882"/>
            <a:chOff x="1664344" y="2666043"/>
            <a:chExt cx="2700000" cy="2826882"/>
          </a:xfrm>
        </p:grpSpPr>
        <p:sp>
          <p:nvSpPr>
            <p:cNvPr id="632" name="Google Shape;632;p42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8" name="Google Shape;638;p42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4" name="Google Shape;644;p42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0" name="Google Shape;650;p42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6" name="Google Shape;656;p42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62" name="Google Shape;662;p42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663" name="Google Shape;663;p42"/>
          <p:cNvSpPr txBox="1"/>
          <p:nvPr/>
        </p:nvSpPr>
        <p:spPr>
          <a:xfrm>
            <a:off x="5195455" y="615973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664" name="Google Shape;664;p42"/>
          <p:cNvGraphicFramePr/>
          <p:nvPr/>
        </p:nvGraphicFramePr>
        <p:xfrm>
          <a:off x="3305876" y="25999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У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5" name="Google Shape;665;p42"/>
          <p:cNvGraphicFramePr/>
          <p:nvPr/>
        </p:nvGraphicFramePr>
        <p:xfrm>
          <a:off x="6299227" y="25999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У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6" name="Google Shape;666;p42"/>
          <p:cNvGraphicFramePr/>
          <p:nvPr/>
        </p:nvGraphicFramePr>
        <p:xfrm>
          <a:off x="9194827" y="25999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pSp>
        <p:nvGrpSpPr>
          <p:cNvPr id="667" name="Google Shape;667;p42"/>
          <p:cNvGrpSpPr/>
          <p:nvPr/>
        </p:nvGrpSpPr>
        <p:grpSpPr>
          <a:xfrm rot="-5400000">
            <a:off x="3369318" y="2535942"/>
            <a:ext cx="2700000" cy="2826882"/>
            <a:chOff x="1664344" y="2666043"/>
            <a:chExt cx="2700000" cy="2826882"/>
          </a:xfrm>
        </p:grpSpPr>
        <p:sp>
          <p:nvSpPr>
            <p:cNvPr id="668" name="Google Shape;668;p42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4" name="Google Shape;674;p42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0" name="Google Shape;680;p42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6" name="Google Shape;686;p42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2" name="Google Shape;692;p42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8" name="Google Shape;698;p42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699" name="Google Shape;699;p42"/>
          <p:cNvGrpSpPr/>
          <p:nvPr/>
        </p:nvGrpSpPr>
        <p:grpSpPr>
          <a:xfrm rot="10800000">
            <a:off x="6299226" y="2472500"/>
            <a:ext cx="2700000" cy="2826882"/>
            <a:chOff x="1664344" y="2666043"/>
            <a:chExt cx="2700000" cy="2826882"/>
          </a:xfrm>
        </p:grpSpPr>
        <p:sp>
          <p:nvSpPr>
            <p:cNvPr id="700" name="Google Shape;700;p42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6" name="Google Shape;706;p42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2" name="Google Shape;712;p42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8" name="Google Shape;718;p42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24" name="Google Shape;724;p42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30" name="Google Shape;730;p42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731" name="Google Shape;731;p42"/>
          <p:cNvGrpSpPr/>
          <p:nvPr/>
        </p:nvGrpSpPr>
        <p:grpSpPr>
          <a:xfrm rot="5400000">
            <a:off x="9128560" y="2535303"/>
            <a:ext cx="2700000" cy="2826882"/>
            <a:chOff x="1664344" y="2666043"/>
            <a:chExt cx="2700000" cy="2826882"/>
          </a:xfrm>
        </p:grpSpPr>
        <p:sp>
          <p:nvSpPr>
            <p:cNvPr id="732" name="Google Shape;732;p42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38" name="Google Shape;738;p42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4" name="Google Shape;744;p42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0" name="Google Shape;750;p42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6" name="Google Shape;756;p42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62" name="Google Shape;762;p42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3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69" name="Google Shape;769;p43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Решётка Кардано :: Пример</a:t>
            </a:r>
            <a:endParaRPr/>
          </a:p>
        </p:txBody>
      </p:sp>
      <p:graphicFrame>
        <p:nvGraphicFramePr>
          <p:cNvPr id="770" name="Google Shape;770;p43"/>
          <p:cNvGraphicFramePr/>
          <p:nvPr/>
        </p:nvGraphicFramePr>
        <p:xfrm>
          <a:off x="312525" y="25999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У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pSp>
        <p:nvGrpSpPr>
          <p:cNvPr id="771" name="Google Shape;771;p43"/>
          <p:cNvGrpSpPr/>
          <p:nvPr/>
        </p:nvGrpSpPr>
        <p:grpSpPr>
          <a:xfrm>
            <a:off x="312525" y="2599976"/>
            <a:ext cx="2700000" cy="2826882"/>
            <a:chOff x="1664344" y="2666043"/>
            <a:chExt cx="2700000" cy="2826882"/>
          </a:xfrm>
        </p:grpSpPr>
        <p:sp>
          <p:nvSpPr>
            <p:cNvPr id="772" name="Google Shape;772;p43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78" name="Google Shape;778;p43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84" name="Google Shape;784;p43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90" name="Google Shape;790;p43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96" name="Google Shape;796;p43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02" name="Google Shape;802;p43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803" name="Google Shape;803;p43"/>
          <p:cNvSpPr txBox="1"/>
          <p:nvPr/>
        </p:nvSpPr>
        <p:spPr>
          <a:xfrm>
            <a:off x="5195455" y="615973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804" name="Google Shape;804;p43"/>
          <p:cNvGraphicFramePr/>
          <p:nvPr/>
        </p:nvGraphicFramePr>
        <p:xfrm>
          <a:off x="3305876" y="25999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У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5" name="Google Shape;805;p43"/>
          <p:cNvGraphicFramePr/>
          <p:nvPr/>
        </p:nvGraphicFramePr>
        <p:xfrm>
          <a:off x="6299227" y="25999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У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6" name="Google Shape;806;p43"/>
          <p:cNvGraphicFramePr/>
          <p:nvPr/>
        </p:nvGraphicFramePr>
        <p:xfrm>
          <a:off x="9194827" y="25999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pSp>
        <p:nvGrpSpPr>
          <p:cNvPr id="807" name="Google Shape;807;p43"/>
          <p:cNvGrpSpPr/>
          <p:nvPr/>
        </p:nvGrpSpPr>
        <p:grpSpPr>
          <a:xfrm rot="-5400000">
            <a:off x="3369318" y="2535942"/>
            <a:ext cx="2700000" cy="2826882"/>
            <a:chOff x="1664344" y="2666043"/>
            <a:chExt cx="2700000" cy="2826882"/>
          </a:xfrm>
        </p:grpSpPr>
        <p:sp>
          <p:nvSpPr>
            <p:cNvPr id="808" name="Google Shape;808;p43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4" name="Google Shape;814;p43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20" name="Google Shape;820;p43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26" name="Google Shape;826;p43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32" name="Google Shape;832;p43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38" name="Google Shape;838;p43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839" name="Google Shape;839;p43"/>
          <p:cNvGrpSpPr/>
          <p:nvPr/>
        </p:nvGrpSpPr>
        <p:grpSpPr>
          <a:xfrm rot="10800000">
            <a:off x="6299226" y="2472500"/>
            <a:ext cx="2700000" cy="2826882"/>
            <a:chOff x="1664344" y="2666043"/>
            <a:chExt cx="2700000" cy="2826882"/>
          </a:xfrm>
        </p:grpSpPr>
        <p:sp>
          <p:nvSpPr>
            <p:cNvPr id="840" name="Google Shape;840;p43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46" name="Google Shape;846;p43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52" name="Google Shape;852;p43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58" name="Google Shape;858;p43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64" name="Google Shape;864;p43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70" name="Google Shape;870;p43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871" name="Google Shape;871;p43"/>
          <p:cNvGrpSpPr/>
          <p:nvPr/>
        </p:nvGrpSpPr>
        <p:grpSpPr>
          <a:xfrm rot="5400000">
            <a:off x="9128560" y="2535303"/>
            <a:ext cx="2700000" cy="2826882"/>
            <a:chOff x="1664344" y="2666043"/>
            <a:chExt cx="2700000" cy="2826882"/>
          </a:xfrm>
        </p:grpSpPr>
        <p:sp>
          <p:nvSpPr>
            <p:cNvPr id="872" name="Google Shape;872;p43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78" name="Google Shape;878;p43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84" name="Google Shape;884;p43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90" name="Google Shape;890;p43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96" name="Google Shape;896;p43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902" name="Google Shape;902;p43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903" name="Google Shape;903;p43"/>
          <p:cNvSpPr txBox="1"/>
          <p:nvPr/>
        </p:nvSpPr>
        <p:spPr>
          <a:xfrm>
            <a:off x="4655876" y="5783473"/>
            <a:ext cx="2770885" cy="4403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ФЛАГЭТОКЛЮЧ.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4"/>
          <p:cNvSpPr txBox="1"/>
          <p:nvPr>
            <p:ph idx="1" type="body"/>
          </p:nvPr>
        </p:nvSpPr>
        <p:spPr>
          <a:xfrm>
            <a:off x="5565867" y="737675"/>
            <a:ext cx="1039035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XVI век</a:t>
            </a:r>
            <a:endParaRPr/>
          </a:p>
        </p:txBody>
      </p:sp>
      <p:sp>
        <p:nvSpPr>
          <p:cNvPr id="910" name="Google Shape;910;p44"/>
          <p:cNvSpPr txBox="1"/>
          <p:nvPr>
            <p:ph idx="2" type="body"/>
          </p:nvPr>
        </p:nvSpPr>
        <p:spPr>
          <a:xfrm>
            <a:off x="3639787" y="6259513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Италия - Шифр Виженера</a:t>
            </a:r>
            <a:endParaRPr/>
          </a:p>
        </p:txBody>
      </p:sp>
      <p:sp>
        <p:nvSpPr>
          <p:cNvPr id="911" name="Google Shape;911;p44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912" name="Google Shape;912;p44"/>
          <p:cNvCxnSpPr/>
          <p:nvPr/>
        </p:nvCxnSpPr>
        <p:spPr>
          <a:xfrm>
            <a:off x="3551211" y="1804512"/>
            <a:ext cx="2030957" cy="0"/>
          </a:xfrm>
          <a:prstGeom prst="straightConnector1">
            <a:avLst/>
          </a:prstGeom>
          <a:noFill/>
          <a:ln cap="flat" cmpd="sng" w="19050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13" name="Google Shape;913;p44"/>
          <p:cNvCxnSpPr/>
          <p:nvPr/>
        </p:nvCxnSpPr>
        <p:spPr>
          <a:xfrm>
            <a:off x="3551211" y="1804512"/>
            <a:ext cx="0" cy="2041865"/>
          </a:xfrm>
          <a:prstGeom prst="straightConnector1">
            <a:avLst/>
          </a:prstGeom>
          <a:noFill/>
          <a:ln cap="flat" cmpd="sng" w="19050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14" name="Google Shape;914;p44"/>
          <p:cNvSpPr txBox="1"/>
          <p:nvPr/>
        </p:nvSpPr>
        <p:spPr>
          <a:xfrm>
            <a:off x="3401504" y="1350543"/>
            <a:ext cx="2180664" cy="3728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Буква текста</a:t>
            </a:r>
            <a:endParaRPr/>
          </a:p>
        </p:txBody>
      </p:sp>
      <p:sp>
        <p:nvSpPr>
          <p:cNvPr id="915" name="Google Shape;915;p44"/>
          <p:cNvSpPr txBox="1"/>
          <p:nvPr/>
        </p:nvSpPr>
        <p:spPr>
          <a:xfrm rot="-5400000">
            <a:off x="2185877" y="2708419"/>
            <a:ext cx="2180664" cy="3728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Буква </a:t>
            </a:r>
            <a:r>
              <a:rPr b="0" i="0" lang="ru-RU" sz="2400" u="none" cap="none" strike="noStrike">
                <a:solidFill>
                  <a:srgbClr val="00CC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ключа</a:t>
            </a:r>
            <a:endParaRPr/>
          </a:p>
        </p:txBody>
      </p:sp>
      <p:pic>
        <p:nvPicPr>
          <p:cNvPr descr="Picture background" id="916" name="Google Shape;9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9081" y="1975215"/>
            <a:ext cx="4164300" cy="4145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5"/>
          <p:cNvSpPr txBox="1"/>
          <p:nvPr>
            <p:ph idx="1" type="body"/>
          </p:nvPr>
        </p:nvSpPr>
        <p:spPr>
          <a:xfrm>
            <a:off x="5565867" y="737675"/>
            <a:ext cx="1039035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XVI век</a:t>
            </a:r>
            <a:endParaRPr/>
          </a:p>
        </p:txBody>
      </p:sp>
      <p:sp>
        <p:nvSpPr>
          <p:cNvPr id="923" name="Google Shape;923;p45"/>
          <p:cNvSpPr txBox="1"/>
          <p:nvPr>
            <p:ph idx="2" type="body"/>
          </p:nvPr>
        </p:nvSpPr>
        <p:spPr>
          <a:xfrm>
            <a:off x="3639787" y="6259513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Италия - Шифр Виженера</a:t>
            </a:r>
            <a:endParaRPr/>
          </a:p>
        </p:txBody>
      </p:sp>
      <p:sp>
        <p:nvSpPr>
          <p:cNvPr id="924" name="Google Shape;924;p45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25" name="Google Shape;925;p45"/>
          <p:cNvSpPr txBox="1"/>
          <p:nvPr/>
        </p:nvSpPr>
        <p:spPr>
          <a:xfrm>
            <a:off x="239697" y="4501742"/>
            <a:ext cx="2370543" cy="1083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Текст:  Текст</a:t>
            </a:r>
            <a:b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Ключ:  Ключ</a:t>
            </a:r>
            <a:endParaRPr/>
          </a:p>
        </p:txBody>
      </p:sp>
      <p:sp>
        <p:nvSpPr>
          <p:cNvPr id="926" name="Google Shape;926;p45"/>
          <p:cNvSpPr txBox="1"/>
          <p:nvPr/>
        </p:nvSpPr>
        <p:spPr>
          <a:xfrm>
            <a:off x="2450437" y="4872701"/>
            <a:ext cx="692458" cy="524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=&gt;</a:t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27" name="Google Shape;927;p45"/>
          <p:cNvCxnSpPr/>
          <p:nvPr/>
        </p:nvCxnSpPr>
        <p:spPr>
          <a:xfrm>
            <a:off x="3551211" y="1804512"/>
            <a:ext cx="2030957" cy="0"/>
          </a:xfrm>
          <a:prstGeom prst="straightConnector1">
            <a:avLst/>
          </a:prstGeom>
          <a:noFill/>
          <a:ln cap="flat" cmpd="sng" w="19050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28" name="Google Shape;928;p45"/>
          <p:cNvCxnSpPr/>
          <p:nvPr/>
        </p:nvCxnSpPr>
        <p:spPr>
          <a:xfrm>
            <a:off x="3551211" y="1804512"/>
            <a:ext cx="0" cy="2041865"/>
          </a:xfrm>
          <a:prstGeom prst="straightConnector1">
            <a:avLst/>
          </a:prstGeom>
          <a:noFill/>
          <a:ln cap="flat" cmpd="sng" w="19050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29" name="Google Shape;929;p45"/>
          <p:cNvSpPr txBox="1"/>
          <p:nvPr/>
        </p:nvSpPr>
        <p:spPr>
          <a:xfrm>
            <a:off x="3401504" y="1350543"/>
            <a:ext cx="2180664" cy="3728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Буква текста</a:t>
            </a:r>
            <a:endParaRPr/>
          </a:p>
        </p:txBody>
      </p:sp>
      <p:sp>
        <p:nvSpPr>
          <p:cNvPr id="930" name="Google Shape;930;p45"/>
          <p:cNvSpPr txBox="1"/>
          <p:nvPr/>
        </p:nvSpPr>
        <p:spPr>
          <a:xfrm rot="-5400000">
            <a:off x="2185877" y="2708419"/>
            <a:ext cx="2180664" cy="3728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Буква </a:t>
            </a:r>
            <a:r>
              <a:rPr b="0" i="0" lang="ru-RU" sz="2400" u="none" cap="none" strike="noStrike">
                <a:solidFill>
                  <a:srgbClr val="00CC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ключа</a:t>
            </a:r>
            <a:endParaRPr/>
          </a:p>
        </p:txBody>
      </p:sp>
      <p:pic>
        <p:nvPicPr>
          <p:cNvPr descr="Picture background" id="931" name="Google Shape;93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9081" y="1975215"/>
            <a:ext cx="4164300" cy="4145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6"/>
          <p:cNvSpPr txBox="1"/>
          <p:nvPr>
            <p:ph idx="1" type="body"/>
          </p:nvPr>
        </p:nvSpPr>
        <p:spPr>
          <a:xfrm>
            <a:off x="5565867" y="737675"/>
            <a:ext cx="1039035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XVI век</a:t>
            </a:r>
            <a:endParaRPr/>
          </a:p>
        </p:txBody>
      </p:sp>
      <p:sp>
        <p:nvSpPr>
          <p:cNvPr id="938" name="Google Shape;938;p46"/>
          <p:cNvSpPr txBox="1"/>
          <p:nvPr>
            <p:ph idx="2" type="body"/>
          </p:nvPr>
        </p:nvSpPr>
        <p:spPr>
          <a:xfrm>
            <a:off x="3639787" y="6259513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Италия - Шифр Виженера</a:t>
            </a:r>
            <a:endParaRPr/>
          </a:p>
        </p:txBody>
      </p:sp>
      <p:sp>
        <p:nvSpPr>
          <p:cNvPr id="939" name="Google Shape;939;p46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40" name="Google Shape;940;p46"/>
          <p:cNvSpPr txBox="1"/>
          <p:nvPr/>
        </p:nvSpPr>
        <p:spPr>
          <a:xfrm>
            <a:off x="239697" y="4501742"/>
            <a:ext cx="2370543" cy="1083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Текст:  Текст</a:t>
            </a:r>
            <a:b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Ключ:  Ключ</a:t>
            </a:r>
            <a:endParaRPr/>
          </a:p>
        </p:txBody>
      </p:sp>
      <p:sp>
        <p:nvSpPr>
          <p:cNvPr id="941" name="Google Shape;941;p46"/>
          <p:cNvSpPr txBox="1"/>
          <p:nvPr/>
        </p:nvSpPr>
        <p:spPr>
          <a:xfrm>
            <a:off x="2450437" y="4872701"/>
            <a:ext cx="692458" cy="524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=&gt;</a:t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2" name="Google Shape;942;p46"/>
          <p:cNvSpPr txBox="1"/>
          <p:nvPr/>
        </p:nvSpPr>
        <p:spPr>
          <a:xfrm>
            <a:off x="8756342" y="4872701"/>
            <a:ext cx="692458" cy="524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=&gt;</a:t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3" name="Google Shape;943;p46"/>
          <p:cNvSpPr txBox="1"/>
          <p:nvPr/>
        </p:nvSpPr>
        <p:spPr>
          <a:xfrm>
            <a:off x="9156408" y="4907072"/>
            <a:ext cx="1056443" cy="497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ЭРИИЭ</a:t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Picture background" id="944" name="Google Shape;94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9081" y="1975215"/>
            <a:ext cx="4164300" cy="4145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5" name="Google Shape;945;p46"/>
          <p:cNvCxnSpPr/>
          <p:nvPr/>
        </p:nvCxnSpPr>
        <p:spPr>
          <a:xfrm>
            <a:off x="3551211" y="1804512"/>
            <a:ext cx="2030957" cy="0"/>
          </a:xfrm>
          <a:prstGeom prst="straightConnector1">
            <a:avLst/>
          </a:prstGeom>
          <a:noFill/>
          <a:ln cap="flat" cmpd="sng" w="19050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6" name="Google Shape;946;p46"/>
          <p:cNvCxnSpPr/>
          <p:nvPr/>
        </p:nvCxnSpPr>
        <p:spPr>
          <a:xfrm>
            <a:off x="3551211" y="1804512"/>
            <a:ext cx="0" cy="2041865"/>
          </a:xfrm>
          <a:prstGeom prst="straightConnector1">
            <a:avLst/>
          </a:prstGeom>
          <a:noFill/>
          <a:ln cap="flat" cmpd="sng" w="19050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47" name="Google Shape;947;p46"/>
          <p:cNvSpPr txBox="1"/>
          <p:nvPr/>
        </p:nvSpPr>
        <p:spPr>
          <a:xfrm>
            <a:off x="3401504" y="1350543"/>
            <a:ext cx="2180664" cy="3728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Буква текста</a:t>
            </a:r>
            <a:endParaRPr/>
          </a:p>
        </p:txBody>
      </p:sp>
      <p:sp>
        <p:nvSpPr>
          <p:cNvPr id="948" name="Google Shape;948;p46"/>
          <p:cNvSpPr txBox="1"/>
          <p:nvPr/>
        </p:nvSpPr>
        <p:spPr>
          <a:xfrm rot="-5400000">
            <a:off x="2185877" y="2708419"/>
            <a:ext cx="2180664" cy="3728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Буква </a:t>
            </a:r>
            <a:r>
              <a:rPr b="0" i="0" lang="ru-RU" sz="2400" u="none" cap="none" strike="noStrike">
                <a:solidFill>
                  <a:srgbClr val="00CC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ключа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8" name="Google Shape;428;p29"/>
          <p:cNvSpPr txBox="1"/>
          <p:nvPr>
            <p:ph idx="1" type="body"/>
          </p:nvPr>
        </p:nvSpPr>
        <p:spPr>
          <a:xfrm>
            <a:off x="1051560" y="1787908"/>
            <a:ext cx="4937760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Александр (Sarkoxed) Соколов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ru-RU" sz="1500"/>
              <a:t>Консультант по безопасности в Aztec Labs</a:t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-RU" sz="1500"/>
              <a:t>Криптограф команды SPRUSH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29" name="Google Shape;429;p29"/>
          <p:cNvSpPr txBox="1"/>
          <p:nvPr>
            <p:ph idx="2" type="body"/>
          </p:nvPr>
        </p:nvSpPr>
        <p:spPr>
          <a:xfrm>
            <a:off x="6187440" y="1787907"/>
            <a:ext cx="49377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Красивая фоточка меня</a:t>
            </a:r>
            <a:endParaRPr/>
          </a:p>
        </p:txBody>
      </p:sp>
      <p:sp>
        <p:nvSpPr>
          <p:cNvPr id="430" name="Google Shape;430;p29"/>
          <p:cNvSpPr txBox="1"/>
          <p:nvPr>
            <p:ph type="title"/>
          </p:nvPr>
        </p:nvSpPr>
        <p:spPr>
          <a:xfrm>
            <a:off x="1051560" y="512636"/>
            <a:ext cx="10088880" cy="1054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ru-RU"/>
              <a:t>Всем привет!</a:t>
            </a:r>
            <a:endParaRPr/>
          </a:p>
        </p:txBody>
      </p:sp>
      <p:pic>
        <p:nvPicPr>
          <p:cNvPr id="431" name="Google Shape;431;p29" title="IMG_20240925_120744_61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151" y="2384500"/>
            <a:ext cx="4783625" cy="31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9"/>
          <p:cNvSpPr/>
          <p:nvPr/>
        </p:nvSpPr>
        <p:spPr>
          <a:xfrm rot="-2699018">
            <a:off x="10017600" y="2403792"/>
            <a:ext cx="1485773" cy="61391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9"/>
          <p:cNvSpPr/>
          <p:nvPr/>
        </p:nvSpPr>
        <p:spPr>
          <a:xfrm rot="-7711459">
            <a:off x="8502319" y="2208501"/>
            <a:ext cx="1485919" cy="61376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9"/>
          <p:cNvSpPr txBox="1"/>
          <p:nvPr/>
        </p:nvSpPr>
        <p:spPr>
          <a:xfrm>
            <a:off x="5686950" y="5632175"/>
            <a:ext cx="761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u="sng">
                <a:solidFill>
                  <a:srgbClr val="FF525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https://www.cryptoisnotcryptocurrency.com/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7"/>
          <p:cNvSpPr txBox="1"/>
          <p:nvPr>
            <p:ph idx="1" type="body"/>
          </p:nvPr>
        </p:nvSpPr>
        <p:spPr>
          <a:xfrm>
            <a:off x="5501991" y="719568"/>
            <a:ext cx="1188018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XVII - XIX век</a:t>
            </a:r>
            <a:endParaRPr/>
          </a:p>
        </p:txBody>
      </p:sp>
      <p:sp>
        <p:nvSpPr>
          <p:cNvPr id="954" name="Google Shape;954;p47"/>
          <p:cNvSpPr txBox="1"/>
          <p:nvPr>
            <p:ph idx="2" type="body"/>
          </p:nvPr>
        </p:nvSpPr>
        <p:spPr>
          <a:xfrm>
            <a:off x="3661674" y="533654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Эра ”Чёрных кабинетов”</a:t>
            </a:r>
            <a:endParaRPr/>
          </a:p>
        </p:txBody>
      </p:sp>
      <p:sp>
        <p:nvSpPr>
          <p:cNvPr id="955" name="Google Shape;955;p47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6" name="Google Shape;956;p47"/>
          <p:cNvPicPr preferRelativeResize="0"/>
          <p:nvPr>
            <p:ph idx="3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0775" y="1948925"/>
            <a:ext cx="4892675" cy="2747425"/>
          </a:xfrm>
          <a:prstGeom prst="roundRect">
            <a:avLst>
              <a:gd fmla="val 8758" name="adj"/>
            </a:avLst>
          </a:prstGeom>
          <a:noFill/>
          <a:ln>
            <a:noFill/>
          </a:ln>
        </p:spPr>
      </p:pic>
      <p:sp>
        <p:nvSpPr>
          <p:cNvPr id="957" name="Google Shape;957;p47"/>
          <p:cNvSpPr txBox="1"/>
          <p:nvPr/>
        </p:nvSpPr>
        <p:spPr>
          <a:xfrm>
            <a:off x="7441948" y="4663364"/>
            <a:ext cx="1339913" cy="235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5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Из этой статьи</a:t>
            </a:r>
            <a:endParaRPr b="0" i="0" sz="1050" u="none" cap="none" strike="noStrike">
              <a:solidFill>
                <a:srgbClr val="00CC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8"/>
          <p:cNvSpPr txBox="1"/>
          <p:nvPr>
            <p:ph idx="1" type="body"/>
          </p:nvPr>
        </p:nvSpPr>
        <p:spPr>
          <a:xfrm>
            <a:off x="4442691" y="3935898"/>
            <a:ext cx="7186699" cy="1209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/>
              <a:t>Часть II. Основные термины.</a:t>
            </a:r>
            <a:endParaRPr/>
          </a:p>
        </p:txBody>
      </p:sp>
      <p:sp>
        <p:nvSpPr>
          <p:cNvPr id="964" name="Google Shape;964;p48"/>
          <p:cNvSpPr txBox="1"/>
          <p:nvPr>
            <p:ph idx="2" type="body"/>
          </p:nvPr>
        </p:nvSpPr>
        <p:spPr>
          <a:xfrm>
            <a:off x="6212840" y="5317518"/>
            <a:ext cx="5416550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Это нужно знать для следующих занятий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9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71" name="Google Shape;971;p49"/>
          <p:cNvSpPr txBox="1"/>
          <p:nvPr>
            <p:ph idx="1" type="body"/>
          </p:nvPr>
        </p:nvSpPr>
        <p:spPr>
          <a:xfrm>
            <a:off x="3908988" y="3248348"/>
            <a:ext cx="6591575" cy="1403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- Искусство и наука сокрытия сообщений.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- Наука о методах преобразования информации с целью обеспечения её </a:t>
            </a:r>
            <a:r>
              <a:rPr lang="ru-RU">
                <a:solidFill>
                  <a:srgbClr val="00CC00"/>
                </a:solidFill>
              </a:rPr>
              <a:t>целостности</a:t>
            </a:r>
            <a:r>
              <a:rPr lang="ru-RU"/>
              <a:t> и </a:t>
            </a:r>
            <a:r>
              <a:rPr lang="ru-RU">
                <a:solidFill>
                  <a:srgbClr val="00CC00"/>
                </a:solidFill>
              </a:rPr>
              <a:t>конфиденциальности</a:t>
            </a:r>
            <a:r>
              <a:rPr lang="ru-RU"/>
              <a:t>.</a:t>
            </a:r>
            <a:endParaRPr/>
          </a:p>
        </p:txBody>
      </p:sp>
      <p:sp>
        <p:nvSpPr>
          <p:cNvPr id="972" name="Google Shape;972;p49"/>
          <p:cNvSpPr txBox="1"/>
          <p:nvPr>
            <p:ph idx="2" type="body"/>
          </p:nvPr>
        </p:nvSpPr>
        <p:spPr>
          <a:xfrm>
            <a:off x="602166" y="2711242"/>
            <a:ext cx="3285679" cy="935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C00"/>
              </a:buClr>
              <a:buSzPts val="2800"/>
              <a:buNone/>
            </a:pPr>
            <a:r>
              <a:rPr lang="ru-RU"/>
              <a:t>Криптография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0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79" name="Google Shape;979;p50"/>
          <p:cNvSpPr txBox="1"/>
          <p:nvPr>
            <p:ph idx="1" type="body"/>
          </p:nvPr>
        </p:nvSpPr>
        <p:spPr>
          <a:xfrm>
            <a:off x="4043962" y="2945131"/>
            <a:ext cx="6591575" cy="1403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- это </a:t>
            </a:r>
            <a:r>
              <a:rPr lang="ru-RU" u="sng"/>
              <a:t>математические</a:t>
            </a:r>
            <a:r>
              <a:rPr lang="ru-RU"/>
              <a:t> функции, используемые для шифрования и расшифрования информации при помощи </a:t>
            </a:r>
            <a:r>
              <a:rPr lang="ru-RU" u="sng"/>
              <a:t>секретного</a:t>
            </a:r>
            <a:r>
              <a:rPr lang="ru-RU"/>
              <a:t> ключа.</a:t>
            </a:r>
            <a:br>
              <a:rPr lang="ru-RU"/>
            </a:br>
            <a:br>
              <a:rPr lang="ru-RU"/>
            </a:br>
            <a:r>
              <a:rPr lang="ru-RU"/>
              <a:t>Коротко – шифр.</a:t>
            </a:r>
            <a:endParaRPr/>
          </a:p>
        </p:txBody>
      </p:sp>
      <p:sp>
        <p:nvSpPr>
          <p:cNvPr id="980" name="Google Shape;980;p50"/>
          <p:cNvSpPr txBox="1"/>
          <p:nvPr>
            <p:ph idx="2" type="body"/>
          </p:nvPr>
        </p:nvSpPr>
        <p:spPr>
          <a:xfrm>
            <a:off x="-289932" y="2711242"/>
            <a:ext cx="4177777" cy="935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C00"/>
              </a:buClr>
              <a:buSzPts val="2400"/>
              <a:buNone/>
            </a:pPr>
            <a:r>
              <a:rPr lang="ru-RU" sz="2400"/>
              <a:t>Криптографический алгоритм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51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86" name="Google Shape;986;p51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Классическая схема работы криптоалгоритмов</a:t>
            </a:r>
            <a:endParaRPr/>
          </a:p>
        </p:txBody>
      </p:sp>
      <p:sp>
        <p:nvSpPr>
          <p:cNvPr id="987" name="Google Shape;987;p51"/>
          <p:cNvSpPr/>
          <p:nvPr/>
        </p:nvSpPr>
        <p:spPr>
          <a:xfrm>
            <a:off x="2408664" y="3429000"/>
            <a:ext cx="2408664" cy="1076093"/>
          </a:xfrm>
          <a:prstGeom prst="roundRect">
            <a:avLst>
              <a:gd fmla="val 16667" name="adj"/>
            </a:avLst>
          </a:prstGeom>
          <a:solidFill>
            <a:srgbClr val="414E57"/>
          </a:solidFill>
          <a:ln cap="flat" cmpd="sng" w="12700">
            <a:solidFill>
              <a:srgbClr val="00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Шифрование</a:t>
            </a:r>
            <a:endParaRPr/>
          </a:p>
        </p:txBody>
      </p:sp>
      <p:sp>
        <p:nvSpPr>
          <p:cNvPr id="988" name="Google Shape;988;p51"/>
          <p:cNvSpPr/>
          <p:nvPr/>
        </p:nvSpPr>
        <p:spPr>
          <a:xfrm>
            <a:off x="7315197" y="3428998"/>
            <a:ext cx="2408664" cy="1076093"/>
          </a:xfrm>
          <a:prstGeom prst="roundRect">
            <a:avLst>
              <a:gd fmla="val 16667" name="adj"/>
            </a:avLst>
          </a:prstGeom>
          <a:solidFill>
            <a:srgbClr val="414E57"/>
          </a:solidFill>
          <a:ln cap="flat" cmpd="sng" w="12700">
            <a:solidFill>
              <a:srgbClr val="00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Расшифрование</a:t>
            </a:r>
            <a:endParaRPr/>
          </a:p>
        </p:txBody>
      </p:sp>
      <p:cxnSp>
        <p:nvCxnSpPr>
          <p:cNvPr id="989" name="Google Shape;989;p51"/>
          <p:cNvCxnSpPr>
            <a:endCxn id="987" idx="1"/>
          </p:cNvCxnSpPr>
          <p:nvPr/>
        </p:nvCxnSpPr>
        <p:spPr>
          <a:xfrm>
            <a:off x="825264" y="3967047"/>
            <a:ext cx="1583400" cy="0"/>
          </a:xfrm>
          <a:prstGeom prst="straightConnector1">
            <a:avLst/>
          </a:prstGeom>
          <a:noFill/>
          <a:ln cap="flat" cmpd="sng" w="76200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90" name="Google Shape;990;p51"/>
          <p:cNvCxnSpPr>
            <a:endCxn id="988" idx="1"/>
          </p:cNvCxnSpPr>
          <p:nvPr/>
        </p:nvCxnSpPr>
        <p:spPr>
          <a:xfrm>
            <a:off x="4817397" y="3967045"/>
            <a:ext cx="2497800" cy="0"/>
          </a:xfrm>
          <a:prstGeom prst="straightConnector1">
            <a:avLst/>
          </a:prstGeom>
          <a:noFill/>
          <a:ln cap="flat" cmpd="sng" w="76200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91" name="Google Shape;991;p51"/>
          <p:cNvCxnSpPr/>
          <p:nvPr/>
        </p:nvCxnSpPr>
        <p:spPr>
          <a:xfrm>
            <a:off x="9723859" y="3967043"/>
            <a:ext cx="1583474" cy="1"/>
          </a:xfrm>
          <a:prstGeom prst="straightConnector1">
            <a:avLst/>
          </a:prstGeom>
          <a:noFill/>
          <a:ln cap="flat" cmpd="sng" w="76200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92" name="Google Shape;992;p51"/>
          <p:cNvSpPr txBox="1"/>
          <p:nvPr/>
        </p:nvSpPr>
        <p:spPr>
          <a:xfrm>
            <a:off x="535259" y="3072161"/>
            <a:ext cx="1739591" cy="7136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Открытый</a:t>
            </a:r>
            <a:b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текст</a:t>
            </a:r>
            <a:endParaRPr/>
          </a:p>
        </p:txBody>
      </p:sp>
      <p:sp>
        <p:nvSpPr>
          <p:cNvPr id="993" name="Google Shape;993;p51"/>
          <p:cNvSpPr txBox="1"/>
          <p:nvPr/>
        </p:nvSpPr>
        <p:spPr>
          <a:xfrm>
            <a:off x="5196465" y="3165552"/>
            <a:ext cx="1739591" cy="7136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Шифротекст</a:t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4" name="Google Shape;994;p51"/>
          <p:cNvSpPr txBox="1"/>
          <p:nvPr/>
        </p:nvSpPr>
        <p:spPr>
          <a:xfrm>
            <a:off x="9567743" y="3048464"/>
            <a:ext cx="1739591" cy="7136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Открытый</a:t>
            </a:r>
            <a:b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текст</a:t>
            </a:r>
            <a:endParaRPr/>
          </a:p>
        </p:txBody>
      </p:sp>
      <p:sp>
        <p:nvSpPr>
          <p:cNvPr id="995" name="Google Shape;995;p51"/>
          <p:cNvSpPr txBox="1"/>
          <p:nvPr/>
        </p:nvSpPr>
        <p:spPr>
          <a:xfrm>
            <a:off x="4337825" y="5741611"/>
            <a:ext cx="3111190" cy="538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(Секретный) Ключ</a:t>
            </a:r>
            <a:endParaRPr/>
          </a:p>
        </p:txBody>
      </p:sp>
      <p:cxnSp>
        <p:nvCxnSpPr>
          <p:cNvPr id="996" name="Google Shape;996;p51"/>
          <p:cNvCxnSpPr>
            <a:stCxn id="995" idx="1"/>
            <a:endCxn id="987" idx="2"/>
          </p:cNvCxnSpPr>
          <p:nvPr/>
        </p:nvCxnSpPr>
        <p:spPr>
          <a:xfrm rot="10800000">
            <a:off x="3613025" y="4505223"/>
            <a:ext cx="724800" cy="1505400"/>
          </a:xfrm>
          <a:prstGeom prst="bentConnector2">
            <a:avLst/>
          </a:prstGeom>
          <a:noFill/>
          <a:ln cap="flat" cmpd="sng" w="28575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97" name="Google Shape;997;p51"/>
          <p:cNvCxnSpPr>
            <a:stCxn id="995" idx="3"/>
            <a:endCxn id="988" idx="2"/>
          </p:cNvCxnSpPr>
          <p:nvPr/>
        </p:nvCxnSpPr>
        <p:spPr>
          <a:xfrm flipH="1" rot="10800000">
            <a:off x="7449015" y="4505223"/>
            <a:ext cx="1070400" cy="1505400"/>
          </a:xfrm>
          <a:prstGeom prst="bentConnector2">
            <a:avLst/>
          </a:prstGeom>
          <a:noFill/>
          <a:ln cap="flat" cmpd="sng" w="28575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2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04" name="Google Shape;1004;p52"/>
          <p:cNvSpPr txBox="1"/>
          <p:nvPr>
            <p:ph idx="1" type="body"/>
          </p:nvPr>
        </p:nvSpPr>
        <p:spPr>
          <a:xfrm>
            <a:off x="3223424" y="1787909"/>
            <a:ext cx="7917015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Исходное сообщение</a:t>
            </a:r>
            <a:endParaRPr/>
          </a:p>
        </p:txBody>
      </p:sp>
      <p:sp>
        <p:nvSpPr>
          <p:cNvPr id="1005" name="Google Shape;1005;p52"/>
          <p:cNvSpPr txBox="1"/>
          <p:nvPr>
            <p:ph idx="2" type="body"/>
          </p:nvPr>
        </p:nvSpPr>
        <p:spPr>
          <a:xfrm>
            <a:off x="579864" y="1787909"/>
            <a:ext cx="2584356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C00"/>
              </a:buClr>
              <a:buSzPts val="2000"/>
              <a:buNone/>
            </a:pPr>
            <a:r>
              <a:rPr lang="ru-RU" sz="2000"/>
              <a:t>Открытый текст</a:t>
            </a:r>
            <a:endParaRPr/>
          </a:p>
        </p:txBody>
      </p:sp>
      <p:sp>
        <p:nvSpPr>
          <p:cNvPr id="1006" name="Google Shape;1006;p52"/>
          <p:cNvSpPr txBox="1"/>
          <p:nvPr>
            <p:ph idx="3" type="body"/>
          </p:nvPr>
        </p:nvSpPr>
        <p:spPr>
          <a:xfrm>
            <a:off x="3223424" y="2801429"/>
            <a:ext cx="7917015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Зашифрованное сообщение</a:t>
            </a:r>
            <a:endParaRPr/>
          </a:p>
        </p:txBody>
      </p:sp>
      <p:sp>
        <p:nvSpPr>
          <p:cNvPr id="1007" name="Google Shape;1007;p52"/>
          <p:cNvSpPr txBox="1"/>
          <p:nvPr>
            <p:ph idx="4" type="body"/>
          </p:nvPr>
        </p:nvSpPr>
        <p:spPr>
          <a:xfrm>
            <a:off x="1053742" y="2801429"/>
            <a:ext cx="2110477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C00"/>
              </a:buClr>
              <a:buSzPts val="2000"/>
              <a:buNone/>
            </a:pPr>
            <a:r>
              <a:rPr lang="ru-RU" sz="2000"/>
              <a:t>Шифротекст</a:t>
            </a:r>
            <a:endParaRPr sz="2000"/>
          </a:p>
        </p:txBody>
      </p:sp>
      <p:sp>
        <p:nvSpPr>
          <p:cNvPr id="1008" name="Google Shape;1008;p52"/>
          <p:cNvSpPr txBox="1"/>
          <p:nvPr>
            <p:ph idx="5" type="body"/>
          </p:nvPr>
        </p:nvSpPr>
        <p:spPr>
          <a:xfrm>
            <a:off x="3223424" y="3814949"/>
            <a:ext cx="7917015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Процесс преобразования открытого текста в шифротекст при помощи некого секретного ключа.</a:t>
            </a:r>
            <a:endParaRPr/>
          </a:p>
        </p:txBody>
      </p:sp>
      <p:sp>
        <p:nvSpPr>
          <p:cNvPr id="1009" name="Google Shape;1009;p52"/>
          <p:cNvSpPr txBox="1"/>
          <p:nvPr>
            <p:ph idx="6" type="body"/>
          </p:nvPr>
        </p:nvSpPr>
        <p:spPr>
          <a:xfrm>
            <a:off x="1053742" y="3814949"/>
            <a:ext cx="2110477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C00"/>
              </a:buClr>
              <a:buSzPts val="2000"/>
              <a:buNone/>
            </a:pPr>
            <a:r>
              <a:rPr lang="ru-RU" sz="2000"/>
              <a:t>Шифрование</a:t>
            </a:r>
            <a:endParaRPr/>
          </a:p>
        </p:txBody>
      </p:sp>
      <p:sp>
        <p:nvSpPr>
          <p:cNvPr id="1010" name="Google Shape;1010;p52"/>
          <p:cNvSpPr txBox="1"/>
          <p:nvPr>
            <p:ph idx="7" type="body"/>
          </p:nvPr>
        </p:nvSpPr>
        <p:spPr>
          <a:xfrm>
            <a:off x="3221242" y="4828469"/>
            <a:ext cx="7917015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Процесс преобразования шифротекста в открытый текст при помощи некоторого секретного ключа.</a:t>
            </a:r>
            <a:endParaRPr/>
          </a:p>
        </p:txBody>
      </p:sp>
      <p:sp>
        <p:nvSpPr>
          <p:cNvPr id="1011" name="Google Shape;1011;p52"/>
          <p:cNvSpPr txBox="1"/>
          <p:nvPr>
            <p:ph idx="8" type="body"/>
          </p:nvPr>
        </p:nvSpPr>
        <p:spPr>
          <a:xfrm>
            <a:off x="680224" y="4828469"/>
            <a:ext cx="2481813" cy="93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C00"/>
              </a:buClr>
              <a:buSzPts val="2000"/>
              <a:buNone/>
            </a:pPr>
            <a:r>
              <a:rPr lang="ru-RU" sz="2000"/>
              <a:t>Расшифрование</a:t>
            </a:r>
            <a:endParaRPr/>
          </a:p>
        </p:txBody>
      </p:sp>
      <p:sp>
        <p:nvSpPr>
          <p:cNvPr id="1012" name="Google Shape;1012;p52"/>
          <p:cNvSpPr txBox="1"/>
          <p:nvPr>
            <p:ph type="title"/>
          </p:nvPr>
        </p:nvSpPr>
        <p:spPr>
          <a:xfrm>
            <a:off x="1051560" y="512636"/>
            <a:ext cx="10088880" cy="1054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ru-RU"/>
              <a:t>Определения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3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18" name="Google Shape;1018;p53"/>
          <p:cNvSpPr txBox="1"/>
          <p:nvPr>
            <p:ph idx="1" type="body"/>
          </p:nvPr>
        </p:nvSpPr>
        <p:spPr>
          <a:xfrm>
            <a:off x="1051560" y="3735659"/>
            <a:ext cx="10088880" cy="2359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Правила работы с ключом: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AutoNum type="arabicPeriod"/>
            </a:pPr>
            <a:r>
              <a:rPr lang="ru-RU"/>
              <a:t>Выбор ключа должен производится по случайному алгоритму.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AutoNum type="arabicPeriod"/>
            </a:pPr>
            <a:r>
              <a:rPr lang="ru-RU"/>
              <a:t>Ключ никак не должен зависеть от выбранного открытого текста.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AutoNum type="arabicPeriod"/>
            </a:pPr>
            <a:r>
              <a:rPr lang="ru-RU"/>
              <a:t>При смене ключа – новый ключ должен выбираться независимым от ранее выбранных ключей.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AutoNum type="arabicPeriod"/>
            </a:pPr>
            <a:r>
              <a:rPr lang="ru-RU"/>
              <a:t>Ключ должен выбираться с учётом требований криптоалгоритма.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t/>
            </a:r>
            <a:endParaRPr/>
          </a:p>
        </p:txBody>
      </p:sp>
      <p:sp>
        <p:nvSpPr>
          <p:cNvPr id="1019" name="Google Shape;1019;p53"/>
          <p:cNvSpPr txBox="1"/>
          <p:nvPr>
            <p:ph type="title"/>
          </p:nvPr>
        </p:nvSpPr>
        <p:spPr>
          <a:xfrm>
            <a:off x="1051560" y="512636"/>
            <a:ext cx="10088880" cy="1054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Секретный ключ</a:t>
            </a:r>
            <a:endParaRPr/>
          </a:p>
        </p:txBody>
      </p:sp>
      <p:sp>
        <p:nvSpPr>
          <p:cNvPr id="1020" name="Google Shape;1020;p53"/>
          <p:cNvSpPr/>
          <p:nvPr/>
        </p:nvSpPr>
        <p:spPr>
          <a:xfrm>
            <a:off x="3501483" y="2124147"/>
            <a:ext cx="5386039" cy="105400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Ключ – важнейший элемент любого </a:t>
            </a:r>
            <a:b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криптографического алгоритма. </a:t>
            </a:r>
            <a:b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Он должен оставаться в секрете. </a:t>
            </a:r>
            <a:endParaRPr/>
          </a:p>
        </p:txBody>
      </p:sp>
      <p:sp>
        <p:nvSpPr>
          <p:cNvPr id="1021" name="Google Shape;1021;p53"/>
          <p:cNvSpPr txBox="1"/>
          <p:nvPr/>
        </p:nvSpPr>
        <p:spPr>
          <a:xfrm>
            <a:off x="4895386" y="23743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Ключ" id="1022" name="Google Shape;102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2927" y="21939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type="title"/>
          </p:nvPr>
        </p:nvSpPr>
        <p:spPr>
          <a:xfrm>
            <a:off x="1051560" y="512636"/>
            <a:ext cx="10088880" cy="1054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На примере решётки Кардано</a:t>
            </a:r>
            <a:endParaRPr/>
          </a:p>
        </p:txBody>
      </p:sp>
      <p:graphicFrame>
        <p:nvGraphicFramePr>
          <p:cNvPr id="1029" name="Google Shape;1029;p54"/>
          <p:cNvGraphicFramePr/>
          <p:nvPr/>
        </p:nvGraphicFramePr>
        <p:xfrm>
          <a:off x="2856927" y="47991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378000"/>
                <a:gridCol w="378000"/>
                <a:gridCol w="378000"/>
                <a:gridCol w="378000"/>
                <a:gridCol w="378000"/>
              </a:tblGrid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.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pSp>
        <p:nvGrpSpPr>
          <p:cNvPr id="1030" name="Google Shape;1030;p54"/>
          <p:cNvGrpSpPr/>
          <p:nvPr/>
        </p:nvGrpSpPr>
        <p:grpSpPr>
          <a:xfrm>
            <a:off x="2856926" y="2722463"/>
            <a:ext cx="1890000" cy="1978817"/>
            <a:chOff x="1664344" y="2666043"/>
            <a:chExt cx="2700000" cy="2826882"/>
          </a:xfrm>
        </p:grpSpPr>
        <p:sp>
          <p:nvSpPr>
            <p:cNvPr id="1031" name="Google Shape;1031;p54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32" name="Google Shape;1032;p54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33" name="Google Shape;1033;p54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34" name="Google Shape;1034;p54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35" name="Google Shape;1035;p54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36" name="Google Shape;1036;p54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37" name="Google Shape;1037;p54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38" name="Google Shape;1038;p54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39" name="Google Shape;1039;p54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40" name="Google Shape;1040;p54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41" name="Google Shape;1041;p54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43" name="Google Shape;1043;p54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45" name="Google Shape;1045;p54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46" name="Google Shape;1046;p54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47" name="Google Shape;1047;p54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48" name="Google Shape;1048;p54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49" name="Google Shape;1049;p54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52" name="Google Shape;1052;p54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53" name="Google Shape;1053;p54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54" name="Google Shape;1054;p54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55" name="Google Shape;1055;p54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56" name="Google Shape;1056;p54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61" name="Google Shape;1061;p54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1062" name="Google Shape;1062;p54"/>
          <p:cNvSpPr txBox="1"/>
          <p:nvPr/>
        </p:nvSpPr>
        <p:spPr>
          <a:xfrm>
            <a:off x="2416484" y="2135493"/>
            <a:ext cx="2770885" cy="4403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ФЛАГЭТОКЛЮЧ.</a:t>
            </a:r>
            <a:endParaRPr/>
          </a:p>
        </p:txBody>
      </p:sp>
      <p:pic>
        <p:nvPicPr>
          <p:cNvPr descr="Pencil" id="1063" name="Google Shape;10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20" y="989697"/>
            <a:ext cx="637492" cy="63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5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69" name="Google Shape;1069;p55"/>
          <p:cNvSpPr txBox="1"/>
          <p:nvPr>
            <p:ph type="title"/>
          </p:nvPr>
        </p:nvSpPr>
        <p:spPr>
          <a:xfrm>
            <a:off x="1051560" y="512636"/>
            <a:ext cx="10088880" cy="1054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На примере решётки Кардано</a:t>
            </a:r>
            <a:endParaRPr/>
          </a:p>
        </p:txBody>
      </p:sp>
      <p:graphicFrame>
        <p:nvGraphicFramePr>
          <p:cNvPr id="1070" name="Google Shape;1070;p55"/>
          <p:cNvGraphicFramePr/>
          <p:nvPr/>
        </p:nvGraphicFramePr>
        <p:xfrm>
          <a:off x="2856927" y="47991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378000"/>
                <a:gridCol w="378000"/>
                <a:gridCol w="378000"/>
                <a:gridCol w="378000"/>
                <a:gridCol w="378000"/>
              </a:tblGrid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Ю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М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Ф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О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Д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Р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Г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Ч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Ь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Я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Ъ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Э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Й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.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П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А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К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Е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Л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u="none" cap="none" strike="noStrike">
                          <a:solidFill>
                            <a:schemeClr val="lt1"/>
                          </a:solidFill>
                        </a:rPr>
                        <a:t>Т</a:t>
                      </a:r>
                      <a:endParaRPr/>
                    </a:p>
                  </a:txBody>
                  <a:tcPr marT="32000" marB="32000" marR="64000" marL="640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9933"/>
                    </a:solidFill>
                  </a:tcPr>
                </a:tc>
              </a:tr>
            </a:tbl>
          </a:graphicData>
        </a:graphic>
      </p:graphicFrame>
      <p:grpSp>
        <p:nvGrpSpPr>
          <p:cNvPr id="1071" name="Google Shape;1071;p55"/>
          <p:cNvGrpSpPr/>
          <p:nvPr/>
        </p:nvGrpSpPr>
        <p:grpSpPr>
          <a:xfrm>
            <a:off x="2856926" y="2722463"/>
            <a:ext cx="1890000" cy="1978817"/>
            <a:chOff x="1664344" y="2666043"/>
            <a:chExt cx="2700000" cy="2826882"/>
          </a:xfrm>
        </p:grpSpPr>
        <p:sp>
          <p:nvSpPr>
            <p:cNvPr id="1072" name="Google Shape;1072;p55"/>
            <p:cNvSpPr txBox="1"/>
            <p:nvPr/>
          </p:nvSpPr>
          <p:spPr>
            <a:xfrm>
              <a:off x="3154054" y="3333519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73" name="Google Shape;1073;p55"/>
            <p:cNvSpPr/>
            <p:nvPr/>
          </p:nvSpPr>
          <p:spPr>
            <a:xfrm>
              <a:off x="166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74" name="Google Shape;1074;p55"/>
            <p:cNvSpPr/>
            <p:nvPr/>
          </p:nvSpPr>
          <p:spPr>
            <a:xfrm>
              <a:off x="2204344" y="2666637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274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76" name="Google Shape;1076;p55"/>
            <p:cNvSpPr/>
            <p:nvPr/>
          </p:nvSpPr>
          <p:spPr>
            <a:xfrm>
              <a:off x="3284344" y="266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77" name="Google Shape;1077;p55"/>
            <p:cNvSpPr/>
            <p:nvPr/>
          </p:nvSpPr>
          <p:spPr>
            <a:xfrm>
              <a:off x="3824344" y="266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78" name="Google Shape;1078;p55"/>
            <p:cNvSpPr txBox="1"/>
            <p:nvPr/>
          </p:nvSpPr>
          <p:spPr>
            <a:xfrm>
              <a:off x="3154054" y="38826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79" name="Google Shape;1079;p55"/>
            <p:cNvSpPr/>
            <p:nvPr/>
          </p:nvSpPr>
          <p:spPr>
            <a:xfrm>
              <a:off x="166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80" name="Google Shape;1080;p55"/>
            <p:cNvSpPr/>
            <p:nvPr/>
          </p:nvSpPr>
          <p:spPr>
            <a:xfrm>
              <a:off x="220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274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82" name="Google Shape;1082;p55"/>
            <p:cNvSpPr/>
            <p:nvPr/>
          </p:nvSpPr>
          <p:spPr>
            <a:xfrm>
              <a:off x="3284344" y="320663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3824344" y="320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84" name="Google Shape;1084;p55"/>
            <p:cNvSpPr txBox="1"/>
            <p:nvPr/>
          </p:nvSpPr>
          <p:spPr>
            <a:xfrm>
              <a:off x="3154054" y="5492925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85" name="Google Shape;1085;p55"/>
            <p:cNvSpPr/>
            <p:nvPr/>
          </p:nvSpPr>
          <p:spPr>
            <a:xfrm>
              <a:off x="1664344" y="4826043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220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87" name="Google Shape;1087;p55"/>
            <p:cNvSpPr/>
            <p:nvPr/>
          </p:nvSpPr>
          <p:spPr>
            <a:xfrm>
              <a:off x="274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88" name="Google Shape;1088;p55"/>
            <p:cNvSpPr/>
            <p:nvPr/>
          </p:nvSpPr>
          <p:spPr>
            <a:xfrm>
              <a:off x="3284344" y="482604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89" name="Google Shape;1089;p55"/>
            <p:cNvSpPr/>
            <p:nvPr/>
          </p:nvSpPr>
          <p:spPr>
            <a:xfrm>
              <a:off x="3824344" y="4825449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90" name="Google Shape;1090;p55"/>
            <p:cNvSpPr txBox="1"/>
            <p:nvPr/>
          </p:nvSpPr>
          <p:spPr>
            <a:xfrm>
              <a:off x="3154054" y="4422707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91" name="Google Shape;1091;p55"/>
            <p:cNvSpPr/>
            <p:nvPr/>
          </p:nvSpPr>
          <p:spPr>
            <a:xfrm>
              <a:off x="166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92" name="Google Shape;1092;p55"/>
            <p:cNvSpPr/>
            <p:nvPr/>
          </p:nvSpPr>
          <p:spPr>
            <a:xfrm>
              <a:off x="220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93" name="Google Shape;1093;p55"/>
            <p:cNvSpPr/>
            <p:nvPr/>
          </p:nvSpPr>
          <p:spPr>
            <a:xfrm>
              <a:off x="2744344" y="374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94" name="Google Shape;1094;p55"/>
            <p:cNvSpPr/>
            <p:nvPr/>
          </p:nvSpPr>
          <p:spPr>
            <a:xfrm>
              <a:off x="3284344" y="3746681"/>
              <a:ext cx="540000" cy="5400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95" name="Google Shape;1095;p55"/>
            <p:cNvSpPr/>
            <p:nvPr/>
          </p:nvSpPr>
          <p:spPr>
            <a:xfrm>
              <a:off x="3824344" y="374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96" name="Google Shape;1096;p55"/>
            <p:cNvSpPr txBox="1"/>
            <p:nvPr/>
          </p:nvSpPr>
          <p:spPr>
            <a:xfrm>
              <a:off x="3154054" y="4953563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97" name="Google Shape;1097;p55"/>
            <p:cNvSpPr/>
            <p:nvPr/>
          </p:nvSpPr>
          <p:spPr>
            <a:xfrm>
              <a:off x="166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98" name="Google Shape;1098;p55"/>
            <p:cNvSpPr/>
            <p:nvPr/>
          </p:nvSpPr>
          <p:spPr>
            <a:xfrm>
              <a:off x="220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099" name="Google Shape;1099;p55"/>
            <p:cNvSpPr/>
            <p:nvPr/>
          </p:nvSpPr>
          <p:spPr>
            <a:xfrm>
              <a:off x="274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100" name="Google Shape;1100;p55"/>
            <p:cNvSpPr/>
            <p:nvPr/>
          </p:nvSpPr>
          <p:spPr>
            <a:xfrm>
              <a:off x="3284344" y="4286681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101" name="Google Shape;1101;p55"/>
            <p:cNvSpPr/>
            <p:nvPr/>
          </p:nvSpPr>
          <p:spPr>
            <a:xfrm>
              <a:off x="3824344" y="4286087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102" name="Google Shape;1102;p55"/>
            <p:cNvSpPr txBox="1"/>
            <p:nvPr/>
          </p:nvSpPr>
          <p:spPr>
            <a:xfrm>
              <a:off x="2052828" y="2912364"/>
              <a:ext cx="0" cy="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1103" name="Google Shape;1103;p55"/>
          <p:cNvSpPr txBox="1"/>
          <p:nvPr/>
        </p:nvSpPr>
        <p:spPr>
          <a:xfrm>
            <a:off x="2416484" y="2135493"/>
            <a:ext cx="2770885" cy="4403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ФЛАГЭТОКЛЮЧ.</a:t>
            </a:r>
            <a:endParaRPr/>
          </a:p>
        </p:txBody>
      </p:sp>
      <p:pic>
        <p:nvPicPr>
          <p:cNvPr descr="Pencil" id="1104" name="Google Shape;110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20" y="989697"/>
            <a:ext cx="637492" cy="637492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55"/>
          <p:cNvSpPr txBox="1"/>
          <p:nvPr/>
        </p:nvSpPr>
        <p:spPr>
          <a:xfrm>
            <a:off x="6342137" y="2135493"/>
            <a:ext cx="2894238" cy="4403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Открытый текст</a:t>
            </a:r>
            <a:endParaRPr/>
          </a:p>
        </p:txBody>
      </p:sp>
      <p:sp>
        <p:nvSpPr>
          <p:cNvPr id="1106" name="Google Shape;1106;p55"/>
          <p:cNvSpPr txBox="1"/>
          <p:nvPr/>
        </p:nvSpPr>
        <p:spPr>
          <a:xfrm>
            <a:off x="6342137" y="3473852"/>
            <a:ext cx="1460811" cy="4403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Ключ</a:t>
            </a:r>
            <a:endParaRPr/>
          </a:p>
        </p:txBody>
      </p:sp>
      <p:sp>
        <p:nvSpPr>
          <p:cNvPr id="1107" name="Google Shape;1107;p55"/>
          <p:cNvSpPr txBox="1"/>
          <p:nvPr/>
        </p:nvSpPr>
        <p:spPr>
          <a:xfrm>
            <a:off x="6342137" y="5303784"/>
            <a:ext cx="2170548" cy="440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Шифротекст</a:t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56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13" name="Google Shape;1113;p56"/>
          <p:cNvSpPr txBox="1"/>
          <p:nvPr>
            <p:ph idx="1" type="body"/>
          </p:nvPr>
        </p:nvSpPr>
        <p:spPr>
          <a:xfrm>
            <a:off x="1230097" y="1292778"/>
            <a:ext cx="4665841" cy="45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- Алгоритмы и таблицы кодирования стандартизированы и известны.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- Нет секретного компонента.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- Кодирование предназначено для преобразования информации из одного формата в другой, которые могут прочитать любые системы.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- Код может иметь структуру и зависимости.</a:t>
            </a:r>
            <a:endParaRPr/>
          </a:p>
        </p:txBody>
      </p:sp>
      <p:sp>
        <p:nvSpPr>
          <p:cNvPr id="1114" name="Google Shape;1114;p56"/>
          <p:cNvSpPr txBox="1"/>
          <p:nvPr>
            <p:ph idx="2" type="body"/>
          </p:nvPr>
        </p:nvSpPr>
        <p:spPr>
          <a:xfrm>
            <a:off x="6527676" y="1324489"/>
            <a:ext cx="4749925" cy="451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- Алгоритмы стандартизированы и известны.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- Есть секрет – ключ шифрования.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- Шифрование предназначено для преобразования информации в шифротекст, который не прочитать без знания/наличия ключа.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- Шифротекст должен быть похож на случайный набор символов (</a:t>
            </a:r>
            <a:r>
              <a:rPr lang="ru-RU">
                <a:solidFill>
                  <a:srgbClr val="00CC00"/>
                </a:solidFill>
              </a:rPr>
              <a:t>и ещё ряд обязательных критериев</a:t>
            </a:r>
            <a:r>
              <a:rPr lang="ru-RU"/>
              <a:t>).</a:t>
            </a:r>
            <a:endParaRPr/>
          </a:p>
        </p:txBody>
      </p:sp>
      <p:sp>
        <p:nvSpPr>
          <p:cNvPr id="1115" name="Google Shape;1115;p56"/>
          <p:cNvSpPr txBox="1"/>
          <p:nvPr>
            <p:ph idx="3" type="body"/>
          </p:nvPr>
        </p:nvSpPr>
        <p:spPr>
          <a:xfrm>
            <a:off x="6527676" y="675473"/>
            <a:ext cx="4451457" cy="514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9933"/>
              </a:buClr>
              <a:buSzPts val="2800"/>
              <a:buNone/>
            </a:pPr>
            <a:r>
              <a:rPr lang="ru-RU">
                <a:solidFill>
                  <a:srgbClr val="339933"/>
                </a:solidFill>
              </a:rPr>
              <a:t>Шифрование</a:t>
            </a:r>
            <a:br>
              <a:rPr lang="ru-RU"/>
            </a:br>
            <a:r>
              <a:rPr lang="ru-RU"/>
              <a:t>Информации</a:t>
            </a:r>
            <a:endParaRPr/>
          </a:p>
        </p:txBody>
      </p:sp>
      <p:sp>
        <p:nvSpPr>
          <p:cNvPr id="1116" name="Google Shape;1116;p56"/>
          <p:cNvSpPr txBox="1"/>
          <p:nvPr>
            <p:ph idx="4" type="body"/>
          </p:nvPr>
        </p:nvSpPr>
        <p:spPr>
          <a:xfrm>
            <a:off x="1212867" y="675473"/>
            <a:ext cx="4391729" cy="514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C00"/>
              </a:buClr>
              <a:buSzPts val="2800"/>
              <a:buNone/>
            </a:pPr>
            <a:r>
              <a:rPr lang="ru-RU">
                <a:solidFill>
                  <a:srgbClr val="00CC00"/>
                </a:solidFill>
              </a:rPr>
              <a:t>Кодирование</a:t>
            </a:r>
            <a:br>
              <a:rPr lang="ru-RU"/>
            </a:br>
            <a:r>
              <a:rPr lang="ru-RU"/>
              <a:t>информации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"/>
          <p:cNvSpPr txBox="1"/>
          <p:nvPr>
            <p:ph idx="1" type="body"/>
          </p:nvPr>
        </p:nvSpPr>
        <p:spPr>
          <a:xfrm>
            <a:off x="4442691" y="3935898"/>
            <a:ext cx="7186699" cy="1209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/>
              <a:t>Часть I. Историческая пятиминутка.</a:t>
            </a:r>
            <a:endParaRPr/>
          </a:p>
        </p:txBody>
      </p:sp>
      <p:sp>
        <p:nvSpPr>
          <p:cNvPr id="441" name="Google Shape;441;p30"/>
          <p:cNvSpPr txBox="1"/>
          <p:nvPr>
            <p:ph idx="2" type="body"/>
          </p:nvPr>
        </p:nvSpPr>
        <p:spPr>
          <a:xfrm>
            <a:off x="6212840" y="5317518"/>
            <a:ext cx="5416550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Кто такой Цезарь и при чём тут салат.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7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22" name="Google Shape;1122;p57"/>
          <p:cNvSpPr txBox="1"/>
          <p:nvPr>
            <p:ph type="title"/>
          </p:nvPr>
        </p:nvSpPr>
        <p:spPr>
          <a:xfrm>
            <a:off x="1051560" y="512636"/>
            <a:ext cx="10089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Криптосистема</a:t>
            </a:r>
            <a:endParaRPr/>
          </a:p>
        </p:txBody>
      </p:sp>
      <p:pic>
        <p:nvPicPr>
          <p:cNvPr descr="Pencil" id="1123" name="Google Shape;112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20" y="989697"/>
            <a:ext cx="637492" cy="637492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57"/>
          <p:cNvSpPr txBox="1"/>
          <p:nvPr/>
        </p:nvSpPr>
        <p:spPr>
          <a:xfrm>
            <a:off x="630975" y="2220870"/>
            <a:ext cx="7697400" cy="3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  - пространство ключей</a:t>
            </a:r>
            <a:endParaRPr sz="2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 - пространство открытых текстов</a:t>
            </a:r>
            <a:endParaRPr sz="2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  - пространство шифротекстов</a:t>
            </a:r>
            <a:endParaRPr sz="2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  - функция шифрования</a:t>
            </a:r>
            <a:endParaRPr sz="2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  - функция расшифрования</a:t>
            </a:r>
            <a:endParaRPr sz="2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25" name="Google Shape;112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452" y="2124078"/>
            <a:ext cx="28003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58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32" name="Google Shape;1132;p58"/>
          <p:cNvSpPr txBox="1"/>
          <p:nvPr>
            <p:ph idx="1" type="body"/>
          </p:nvPr>
        </p:nvSpPr>
        <p:spPr>
          <a:xfrm>
            <a:off x="3650403" y="132555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Дискуссия</a:t>
            </a:r>
            <a:endParaRPr/>
          </a:p>
        </p:txBody>
      </p:sp>
      <p:sp>
        <p:nvSpPr>
          <p:cNvPr id="1133" name="Google Shape;1133;p58"/>
          <p:cNvSpPr txBox="1"/>
          <p:nvPr>
            <p:ph idx="2" type="body"/>
          </p:nvPr>
        </p:nvSpPr>
        <p:spPr>
          <a:xfrm>
            <a:off x="3649663" y="2133282"/>
            <a:ext cx="4892675" cy="3292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/>
              <a:t>Почему Base64 это алгоритм кодирования?</a:t>
            </a:r>
            <a:br>
              <a:rPr lang="ru-RU"/>
            </a:br>
            <a:br>
              <a:rPr lang="ru-RU"/>
            </a:br>
            <a:r>
              <a:rPr lang="ru-RU"/>
              <a:t>Ведь алфавит в кодировании можно рассматривать как секрет.</a:t>
            </a:r>
            <a:endParaRPr/>
          </a:p>
        </p:txBody>
      </p:sp>
      <p:sp>
        <p:nvSpPr>
          <p:cNvPr id="1134" name="Google Shape;1134;p58"/>
          <p:cNvSpPr txBox="1"/>
          <p:nvPr/>
        </p:nvSpPr>
        <p:spPr>
          <a:xfrm>
            <a:off x="2007474" y="5953343"/>
            <a:ext cx="8177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SWHDSWHDSWHDSWHDSWHDSXTxKGLje4W4PC</a:t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59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40" name="Google Shape;1140;p59"/>
          <p:cNvSpPr txBox="1"/>
          <p:nvPr>
            <p:ph idx="1" type="body"/>
          </p:nvPr>
        </p:nvSpPr>
        <p:spPr>
          <a:xfrm>
            <a:off x="3650403" y="132555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Решаем первые тасочки по крипте!</a:t>
            </a:r>
            <a:endParaRPr/>
          </a:p>
        </p:txBody>
      </p:sp>
      <p:pic>
        <p:nvPicPr>
          <p:cNvPr descr="Dogecoin hits record after tweets from Elon Musk and Snoop Dogg | Crypto  News | Al Jazeera" id="1141" name="Google Shape;1141;p5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1016" y="2434683"/>
            <a:ext cx="4389966" cy="3292475"/>
          </a:xfrm>
          <a:prstGeom prst="roundRect">
            <a:avLst>
              <a:gd fmla="val 650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0"/>
          <p:cNvSpPr txBox="1"/>
          <p:nvPr>
            <p:ph idx="1" type="body"/>
          </p:nvPr>
        </p:nvSpPr>
        <p:spPr>
          <a:xfrm>
            <a:off x="6212840" y="3935898"/>
            <a:ext cx="5416550" cy="1209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/>
              <a:t>Часть III. Что было после.</a:t>
            </a:r>
            <a:endParaRPr/>
          </a:p>
        </p:txBody>
      </p:sp>
      <p:sp>
        <p:nvSpPr>
          <p:cNvPr id="1147" name="Google Shape;1147;p60"/>
          <p:cNvSpPr txBox="1"/>
          <p:nvPr>
            <p:ph idx="2" type="body"/>
          </p:nvPr>
        </p:nvSpPr>
        <p:spPr>
          <a:xfrm>
            <a:off x="4690753" y="5317518"/>
            <a:ext cx="6938637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На сцену выходит новое изобретение - компьютеры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1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54" name="Google Shape;1154;p61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Роторные машины – 1900г</a:t>
            </a:r>
            <a:endParaRPr/>
          </a:p>
        </p:txBody>
      </p:sp>
      <p:pic>
        <p:nvPicPr>
          <p:cNvPr id="1155" name="Google Shape;115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828787"/>
            <a:ext cx="7772400" cy="4616458"/>
          </a:xfrm>
          <a:prstGeom prst="roundRect">
            <a:avLst>
              <a:gd fmla="val 618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2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62" name="Google Shape;1162;p62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Концепция работы роторной машины</a:t>
            </a:r>
            <a:endParaRPr/>
          </a:p>
        </p:txBody>
      </p:sp>
      <p:pic>
        <p:nvPicPr>
          <p:cNvPr id="1163" name="Google Shape;116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817" y="2713536"/>
            <a:ext cx="27940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2"/>
          <p:cNvSpPr txBox="1"/>
          <p:nvPr/>
        </p:nvSpPr>
        <p:spPr>
          <a:xfrm>
            <a:off x="1436764" y="5682278"/>
            <a:ext cx="1918905" cy="351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Это роторы (диски)</a:t>
            </a:r>
            <a:b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Они могут крутиться</a:t>
            </a:r>
            <a:endParaRPr/>
          </a:p>
        </p:txBody>
      </p:sp>
      <p:pic>
        <p:nvPicPr>
          <p:cNvPr id="1165" name="Google Shape;1165;p62"/>
          <p:cNvPicPr preferRelativeResize="0"/>
          <p:nvPr/>
        </p:nvPicPr>
        <p:blipFill rotWithShape="1">
          <a:blip r:embed="rId4">
            <a:alphaModFix/>
          </a:blip>
          <a:srcRect b="0" l="0" r="0" t="953"/>
          <a:stretch/>
        </p:blipFill>
        <p:spPr>
          <a:xfrm>
            <a:off x="6459123" y="2163944"/>
            <a:ext cx="2741081" cy="42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2"/>
          <p:cNvSpPr/>
          <p:nvPr/>
        </p:nvSpPr>
        <p:spPr>
          <a:xfrm>
            <a:off x="9417804" y="2114421"/>
            <a:ext cx="437536" cy="429859"/>
          </a:xfrm>
          <a:prstGeom prst="roundRect">
            <a:avLst>
              <a:gd fmla="val 16667" name="adj"/>
            </a:avLst>
          </a:prstGeom>
          <a:solidFill>
            <a:srgbClr val="414E57"/>
          </a:solidFill>
          <a:ln cap="flat" cmpd="sng" w="12700">
            <a:solidFill>
              <a:srgbClr val="00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7" name="Google Shape;1167;p62"/>
          <p:cNvSpPr/>
          <p:nvPr/>
        </p:nvSpPr>
        <p:spPr>
          <a:xfrm>
            <a:off x="9417804" y="3603489"/>
            <a:ext cx="437536" cy="429859"/>
          </a:xfrm>
          <a:prstGeom prst="roundRect">
            <a:avLst>
              <a:gd fmla="val 16667" name="adj"/>
            </a:avLst>
          </a:prstGeom>
          <a:solidFill>
            <a:srgbClr val="414E57"/>
          </a:solidFill>
          <a:ln cap="flat" cmpd="sng" w="12700">
            <a:solidFill>
              <a:srgbClr val="00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8" name="Google Shape;1168;p62"/>
          <p:cNvSpPr/>
          <p:nvPr/>
        </p:nvSpPr>
        <p:spPr>
          <a:xfrm>
            <a:off x="9417804" y="4238287"/>
            <a:ext cx="437536" cy="429859"/>
          </a:xfrm>
          <a:prstGeom prst="roundRect">
            <a:avLst>
              <a:gd fmla="val 16667" name="adj"/>
            </a:avLst>
          </a:prstGeom>
          <a:solidFill>
            <a:srgbClr val="414E57"/>
          </a:solidFill>
          <a:ln cap="flat" cmpd="sng" w="12700">
            <a:solidFill>
              <a:srgbClr val="00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9" name="Google Shape;1169;p62"/>
          <p:cNvSpPr/>
          <p:nvPr/>
        </p:nvSpPr>
        <p:spPr>
          <a:xfrm>
            <a:off x="9417804" y="4734970"/>
            <a:ext cx="437536" cy="429859"/>
          </a:xfrm>
          <a:prstGeom prst="roundRect">
            <a:avLst>
              <a:gd fmla="val 16667" name="adj"/>
            </a:avLst>
          </a:prstGeom>
          <a:solidFill>
            <a:srgbClr val="414E57"/>
          </a:solidFill>
          <a:ln cap="flat" cmpd="sng" w="12700">
            <a:solidFill>
              <a:srgbClr val="00C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0" name="Google Shape;1170;p62"/>
          <p:cNvSpPr txBox="1"/>
          <p:nvPr/>
        </p:nvSpPr>
        <p:spPr>
          <a:xfrm>
            <a:off x="9200204" y="5682278"/>
            <a:ext cx="2992016" cy="429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Диск повернулся на</a:t>
            </a:r>
            <a:b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одну позицию</a:t>
            </a:r>
            <a:endParaRPr/>
          </a:p>
        </p:txBody>
      </p:sp>
      <p:cxnSp>
        <p:nvCxnSpPr>
          <p:cNvPr id="1171" name="Google Shape;1171;p62"/>
          <p:cNvCxnSpPr>
            <a:stCxn id="1166" idx="1"/>
          </p:cNvCxnSpPr>
          <p:nvPr/>
        </p:nvCxnSpPr>
        <p:spPr>
          <a:xfrm rot="10800000">
            <a:off x="9200304" y="2329351"/>
            <a:ext cx="217500" cy="0"/>
          </a:xfrm>
          <a:prstGeom prst="straightConnector1">
            <a:avLst/>
          </a:prstGeom>
          <a:noFill/>
          <a:ln cap="flat" cmpd="sng" w="9525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72" name="Google Shape;1172;p62"/>
          <p:cNvCxnSpPr/>
          <p:nvPr/>
        </p:nvCxnSpPr>
        <p:spPr>
          <a:xfrm flipH="1" rot="10800000">
            <a:off x="9200204" y="3812485"/>
            <a:ext cx="217600" cy="1"/>
          </a:xfrm>
          <a:prstGeom prst="straightConnector1">
            <a:avLst/>
          </a:prstGeom>
          <a:noFill/>
          <a:ln cap="flat" cmpd="sng" w="9525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73" name="Google Shape;1173;p62"/>
          <p:cNvCxnSpPr/>
          <p:nvPr/>
        </p:nvCxnSpPr>
        <p:spPr>
          <a:xfrm flipH="1" rot="10800000">
            <a:off x="9200204" y="4955849"/>
            <a:ext cx="217600" cy="1"/>
          </a:xfrm>
          <a:prstGeom prst="straightConnector1">
            <a:avLst/>
          </a:prstGeom>
          <a:noFill/>
          <a:ln cap="flat" cmpd="sng" w="9525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74" name="Google Shape;1174;p62"/>
          <p:cNvCxnSpPr/>
          <p:nvPr/>
        </p:nvCxnSpPr>
        <p:spPr>
          <a:xfrm rot="10800000">
            <a:off x="9200204" y="4461328"/>
            <a:ext cx="217600" cy="1"/>
          </a:xfrm>
          <a:prstGeom prst="straightConnector1">
            <a:avLst/>
          </a:prstGeom>
          <a:noFill/>
          <a:ln cap="flat" cmpd="sng" w="9525">
            <a:solidFill>
              <a:srgbClr val="00CC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75" name="Google Shape;1175;p62"/>
          <p:cNvSpPr txBox="1"/>
          <p:nvPr/>
        </p:nvSpPr>
        <p:spPr>
          <a:xfrm>
            <a:off x="4071165" y="3115192"/>
            <a:ext cx="2433090" cy="3813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Шифруем букву “A”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6" name="Google Shape;1176;p62"/>
          <p:cNvSpPr txBox="1"/>
          <p:nvPr/>
        </p:nvSpPr>
        <p:spPr>
          <a:xfrm>
            <a:off x="4048599" y="5361382"/>
            <a:ext cx="2433090" cy="3813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Шифруем ещё раз </a:t>
            </a:r>
            <a:b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букву “A”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3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83" name="Google Shape;1183;p63"/>
          <p:cNvSpPr txBox="1"/>
          <p:nvPr>
            <p:ph idx="1" type="body"/>
          </p:nvPr>
        </p:nvSpPr>
        <p:spPr>
          <a:xfrm>
            <a:off x="1051560" y="1714153"/>
            <a:ext cx="6513022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ru-RU"/>
              <a:t>Создан в 1917 Гилбертом Вернамом, инженером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ru-RU"/>
              <a:t>Математически – это XOR.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ru-RU"/>
              <a:t>Единственный абсолютно стойкий шифр при соблюдении всех правил – впоследствии независимо доказано Шенноном в 1945 и Котельниковым в 1941.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Правила шифрования: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ru-RU" sz="1800"/>
              <a:t>Весь ключ должен быть истинно случайным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ru-RU" sz="1800"/>
              <a:t>Размер ключа больше или равен размеру текста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ru-RU" sz="1800"/>
              <a:t>После использования ключ должен быть уничтожен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84" name="Google Shape;1184;p63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Про машину Вернама – 1917г</a:t>
            </a:r>
            <a:endParaRPr/>
          </a:p>
        </p:txBody>
      </p:sp>
      <p:pic>
        <p:nvPicPr>
          <p:cNvPr id="1185" name="Google Shape;118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725" y="1714152"/>
            <a:ext cx="3487716" cy="4991447"/>
          </a:xfrm>
          <a:prstGeom prst="roundRect">
            <a:avLst>
              <a:gd fmla="val 845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4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91" name="Google Shape;1191;p64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Операция XOR</a:t>
            </a:r>
            <a:endParaRPr/>
          </a:p>
        </p:txBody>
      </p:sp>
      <p:sp>
        <p:nvSpPr>
          <p:cNvPr id="1192" name="Google Shape;1192;p64"/>
          <p:cNvSpPr txBox="1"/>
          <p:nvPr/>
        </p:nvSpPr>
        <p:spPr>
          <a:xfrm>
            <a:off x="973210" y="5288467"/>
            <a:ext cx="7635748" cy="930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XOR – операция симметричная.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Если мы имеем исходный текст и шифротекст, то можем </a:t>
            </a:r>
            <a:br>
              <a:rPr b="0" i="0" lang="ru-RU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восстановить ключ</a:t>
            </a:r>
            <a:endParaRPr b="0" i="0" sz="2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⊕ C = B</a:t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3" name="Google Shape;1193;p64"/>
          <p:cNvSpPr txBox="1"/>
          <p:nvPr/>
        </p:nvSpPr>
        <p:spPr>
          <a:xfrm>
            <a:off x="973210" y="1858673"/>
            <a:ext cx="8078426" cy="14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Просто побитово применяем операцию XOR между текстом и </a:t>
            </a:r>
            <a:b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ключом. Получившийся код называется шифротекстом.</a:t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Пример:</a:t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HELLO ⊕ WORLD =</a:t>
            </a:r>
            <a:b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 0x48454c4c4f ⊕ 0x574f524c44 = 0x1f0a1e000b</a:t>
            </a:r>
            <a:endParaRPr/>
          </a:p>
        </p:txBody>
      </p:sp>
      <p:sp>
        <p:nvSpPr>
          <p:cNvPr id="1194" name="Google Shape;1194;p64"/>
          <p:cNvSpPr txBox="1"/>
          <p:nvPr/>
        </p:nvSpPr>
        <p:spPr>
          <a:xfrm>
            <a:off x="973210" y="3585953"/>
            <a:ext cx="7635748" cy="1305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Для расшифрования просто примените операцию xor между </a:t>
            </a:r>
            <a:b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шифротекстом и ключом.</a:t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Пример:</a:t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0x1f0a1e000b ⊕ 0x574f524c44 = 0x48454c4c4f = HELLO</a:t>
            </a:r>
            <a:endParaRPr/>
          </a:p>
        </p:txBody>
      </p:sp>
      <p:pic>
        <p:nvPicPr>
          <p:cNvPr id="1195" name="Google Shape;119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1636" y="2273947"/>
            <a:ext cx="2602992" cy="1301496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64"/>
          <p:cNvSpPr txBox="1"/>
          <p:nvPr/>
        </p:nvSpPr>
        <p:spPr>
          <a:xfrm>
            <a:off x="8883493" y="2467495"/>
            <a:ext cx="3529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7" name="Google Shape;1197;p64"/>
          <p:cNvSpPr txBox="1"/>
          <p:nvPr/>
        </p:nvSpPr>
        <p:spPr>
          <a:xfrm>
            <a:off x="8883493" y="3030375"/>
            <a:ext cx="3593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8" name="Google Shape;1198;p64"/>
          <p:cNvSpPr txBox="1"/>
          <p:nvPr/>
        </p:nvSpPr>
        <p:spPr>
          <a:xfrm>
            <a:off x="11495437" y="2740029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199" name="Google Shape;1199;p64"/>
          <p:cNvGraphicFramePr/>
          <p:nvPr/>
        </p:nvGraphicFramePr>
        <p:xfrm>
          <a:off x="9158152" y="4282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{0EF915F8-3406-48F7-9E95-BB2919BFDEE9}</a:tableStyleId>
              </a:tblPr>
              <a:tblGrid>
                <a:gridCol w="478725"/>
                <a:gridCol w="502925"/>
                <a:gridCol w="1079000"/>
              </a:tblGrid>
              <a:tr h="37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rgbClr val="FFFF6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rgbClr val="FFFF6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B cap="flat" cmpd="sng" w="12700">
                      <a:solidFill>
                        <a:srgbClr val="FFFF6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rgbClr val="FFFF6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rgbClr val="FFFF6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rgbClr val="FFFF6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00" name="Google Shape;1200;p64"/>
          <p:cNvSpPr txBox="1"/>
          <p:nvPr/>
        </p:nvSpPr>
        <p:spPr>
          <a:xfrm>
            <a:off x="7575176" y="663388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5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06" name="Google Shape;1206;p65"/>
          <p:cNvSpPr txBox="1"/>
          <p:nvPr>
            <p:ph idx="1" type="body"/>
          </p:nvPr>
        </p:nvSpPr>
        <p:spPr>
          <a:xfrm>
            <a:off x="1051561" y="1714153"/>
            <a:ext cx="5044440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None/>
            </a:pPr>
            <a:r>
              <a:t/>
            </a:r>
            <a:endParaRPr sz="1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ru-RU" sz="1600"/>
              <a:t>Англ. – One-Time </a:t>
            </a:r>
            <a:r>
              <a:rPr lang="ru-RU" sz="1600">
                <a:solidFill>
                  <a:srgbClr val="00CC00"/>
                </a:solidFill>
              </a:rPr>
              <a:t>Pad</a:t>
            </a:r>
            <a:endParaRPr sz="1600">
              <a:solidFill>
                <a:srgbClr val="00CC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ru-RU" sz="1600"/>
              <a:t>Ключ равен длине сообщения.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ru-RU" sz="1600"/>
              <a:t>Ключ должен быть псевдо-случайным.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ru-RU" sz="1600"/>
              <a:t>Ключ может использоваться только один раз, после чего должен быть уничтожен.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ru-RU" sz="1600"/>
              <a:t>Ключ должен быть доступен только отправителю и получателю.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 sz="1600"/>
              <a:t>При соблюдении этих условий считается,</a:t>
            </a:r>
            <a:br>
              <a:rPr lang="ru-RU" sz="1600"/>
            </a:br>
            <a:r>
              <a:rPr lang="ru-RU" sz="1600"/>
              <a:t>что зашифрованное послание взломать невозможно.</a:t>
            </a:r>
            <a:endParaRPr/>
          </a:p>
        </p:txBody>
      </p:sp>
      <p:sp>
        <p:nvSpPr>
          <p:cNvPr id="1207" name="Google Shape;1207;p65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Принцип одноразового блокнота</a:t>
            </a:r>
            <a:endParaRPr/>
          </a:p>
        </p:txBody>
      </p:sp>
      <p:pic>
        <p:nvPicPr>
          <p:cNvPr id="1208" name="Google Shape;120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052919"/>
            <a:ext cx="6049548" cy="3606462"/>
          </a:xfrm>
          <a:prstGeom prst="roundRect">
            <a:avLst>
              <a:gd fmla="val 1057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66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15" name="Google Shape;1215;p66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Первая и вторая мировая война</a:t>
            </a:r>
            <a:endParaRPr/>
          </a:p>
        </p:txBody>
      </p:sp>
      <p:pic>
        <p:nvPicPr>
          <p:cNvPr descr="undefined" id="1216" name="Google Shape;1216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226" y="2162642"/>
            <a:ext cx="2649638" cy="3532851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pic>
      <p:pic>
        <p:nvPicPr>
          <p:cNvPr descr="undefined" id="1217" name="Google Shape;121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6765" y="2198392"/>
            <a:ext cx="4705705" cy="3497101"/>
          </a:xfrm>
          <a:prstGeom prst="roundRect">
            <a:avLst>
              <a:gd fmla="val 5643" name="adj"/>
            </a:avLst>
          </a:prstGeom>
          <a:noFill/>
          <a:ln>
            <a:noFill/>
          </a:ln>
        </p:spPr>
      </p:pic>
      <p:sp>
        <p:nvSpPr>
          <p:cNvPr id="1218" name="Google Shape;1218;p66"/>
          <p:cNvSpPr txBox="1"/>
          <p:nvPr/>
        </p:nvSpPr>
        <p:spPr>
          <a:xfrm>
            <a:off x="747549" y="5764391"/>
            <a:ext cx="3020992" cy="3804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Машина “Энигма”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9" name="Google Shape;1219;p66"/>
          <p:cNvSpPr txBox="1"/>
          <p:nvPr/>
        </p:nvSpPr>
        <p:spPr>
          <a:xfrm>
            <a:off x="4546862" y="5735638"/>
            <a:ext cx="3379808" cy="437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Машина “Лоренцо”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Макет Purple в музее США" id="1220" name="Google Shape;122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6371" y="2198392"/>
            <a:ext cx="2837346" cy="3497101"/>
          </a:xfrm>
          <a:prstGeom prst="roundRect">
            <a:avLst>
              <a:gd fmla="val 11102" name="adj"/>
            </a:avLst>
          </a:prstGeom>
          <a:noFill/>
          <a:ln>
            <a:noFill/>
          </a:ln>
        </p:spPr>
      </p:pic>
      <p:sp>
        <p:nvSpPr>
          <p:cNvPr id="1221" name="Google Shape;1221;p66"/>
          <p:cNvSpPr txBox="1"/>
          <p:nvPr/>
        </p:nvSpPr>
        <p:spPr>
          <a:xfrm>
            <a:off x="8185140" y="5744688"/>
            <a:ext cx="3379808" cy="437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Машина “TYPE-91”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1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8" name="Google Shape;448;p31"/>
          <p:cNvSpPr txBox="1"/>
          <p:nvPr>
            <p:ph type="title"/>
          </p:nvPr>
        </p:nvSpPr>
        <p:spPr>
          <a:xfrm>
            <a:off x="1051560" y="512636"/>
            <a:ext cx="10088880" cy="10540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ru-RU"/>
              <a:t>Исторический взгляд </a:t>
            </a:r>
            <a:br>
              <a:rPr lang="ru-RU"/>
            </a:br>
            <a:r>
              <a:rPr lang="ru-RU"/>
              <a:t>на защиту информации</a:t>
            </a:r>
            <a:endParaRPr/>
          </a:p>
        </p:txBody>
      </p:sp>
      <p:pic>
        <p:nvPicPr>
          <p:cNvPr descr="undefined" id="449" name="Google Shape;449;p3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6002" y="1949702"/>
            <a:ext cx="2779995" cy="362779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Электронные симпатические чернила для заказчика | zakupki44fz | Дзен" id="450" name="Google Shape;450;p3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693" y="2352993"/>
            <a:ext cx="3603483" cy="270261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Picture background" id="451" name="Google Shape;45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0792" y="2471595"/>
            <a:ext cx="3876015" cy="258401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52" name="Google Shape;452;p31"/>
          <p:cNvSpPr txBox="1"/>
          <p:nvPr/>
        </p:nvSpPr>
        <p:spPr>
          <a:xfrm>
            <a:off x="1150325" y="6010575"/>
            <a:ext cx="40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ru-RU">
                <a:solidFill>
                  <a:schemeClr val="lt1"/>
                </a:solidFill>
              </a:rPr>
              <a:t>Стега и кодирование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7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28" name="Google Shape;1228;p67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Послевоенная криптография</a:t>
            </a:r>
            <a:endParaRPr/>
          </a:p>
        </p:txBody>
      </p:sp>
      <p:pic>
        <p:nvPicPr>
          <p:cNvPr id="1229" name="Google Shape;1229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60" y="1764646"/>
            <a:ext cx="2922527" cy="40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67"/>
          <p:cNvSpPr txBox="1"/>
          <p:nvPr/>
        </p:nvSpPr>
        <p:spPr>
          <a:xfrm>
            <a:off x="1261471" y="5775121"/>
            <a:ext cx="2419109" cy="4398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Клод Шеннон</a:t>
            </a:r>
            <a:endParaRPr/>
          </a:p>
        </p:txBody>
      </p:sp>
      <p:pic>
        <p:nvPicPr>
          <p:cNvPr id="1231" name="Google Shape;123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0" y="1764646"/>
            <a:ext cx="5384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1144" y="2754652"/>
            <a:ext cx="4293564" cy="2564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1418" y="5319221"/>
            <a:ext cx="7772401" cy="116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8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40" name="Google Shape;1240;p68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Послевоенная криптография</a:t>
            </a:r>
            <a:endParaRPr/>
          </a:p>
        </p:txBody>
      </p:sp>
      <p:pic>
        <p:nvPicPr>
          <p:cNvPr descr="70 лет без Алана Тьюринга: наследие гения, изменившего мир" id="1241" name="Google Shape;1241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1333" y="1816100"/>
            <a:ext cx="7789333" cy="4381500"/>
          </a:xfrm>
          <a:prstGeom prst="roundRect">
            <a:avLst>
              <a:gd fmla="val 3176" name="adj"/>
            </a:avLst>
          </a:prstGeom>
          <a:noFill/>
          <a:ln>
            <a:noFill/>
          </a:ln>
        </p:spPr>
      </p:pic>
      <p:sp>
        <p:nvSpPr>
          <p:cNvPr id="1242" name="Google Shape;1242;p68"/>
          <p:cNvSpPr txBox="1"/>
          <p:nvPr/>
        </p:nvSpPr>
        <p:spPr>
          <a:xfrm>
            <a:off x="4170217" y="6184317"/>
            <a:ext cx="3851563" cy="5218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Bombe, Алан Тьюринг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69"/>
          <p:cNvSpPr txBox="1"/>
          <p:nvPr>
            <p:ph idx="1" type="body"/>
          </p:nvPr>
        </p:nvSpPr>
        <p:spPr>
          <a:xfrm>
            <a:off x="3650403" y="132555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 sz="2000"/>
              <a:t>Математика в криптографии</a:t>
            </a:r>
            <a:endParaRPr/>
          </a:p>
        </p:txBody>
      </p:sp>
      <p:pic>
        <p:nvPicPr>
          <p:cNvPr id="1249" name="Google Shape;1249;p6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5834" y="2373747"/>
            <a:ext cx="4920330" cy="3980872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69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fld id="{00000000-1234-1234-1234-123412341234}" type="slidenum">
              <a:rPr lang="ru-RU"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sz="1200">
              <a:solidFill>
                <a:srgbClr val="8888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0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57" name="Google Shape;1257;p70"/>
          <p:cNvSpPr txBox="1"/>
          <p:nvPr>
            <p:ph type="title"/>
          </p:nvPr>
        </p:nvSpPr>
        <p:spPr>
          <a:xfrm>
            <a:off x="1051560" y="412755"/>
            <a:ext cx="100890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Современная криптография</a:t>
            </a:r>
            <a:endParaRPr/>
          </a:p>
        </p:txBody>
      </p:sp>
      <p:sp>
        <p:nvSpPr>
          <p:cNvPr id="1258" name="Google Shape;1258;p70"/>
          <p:cNvSpPr txBox="1"/>
          <p:nvPr/>
        </p:nvSpPr>
        <p:spPr>
          <a:xfrm>
            <a:off x="916730" y="2093912"/>
            <a:ext cx="381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Конфиденциальность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9" name="Google Shape;1259;p70"/>
          <p:cNvSpPr txBox="1"/>
          <p:nvPr/>
        </p:nvSpPr>
        <p:spPr>
          <a:xfrm>
            <a:off x="916730" y="2872691"/>
            <a:ext cx="381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Доступность и целостность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0" name="Google Shape;1260;p70"/>
          <p:cNvSpPr txBox="1"/>
          <p:nvPr/>
        </p:nvSpPr>
        <p:spPr>
          <a:xfrm>
            <a:off x="916729" y="3651470"/>
            <a:ext cx="38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Буст математики и информатики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1" name="Google Shape;1261;p70"/>
          <p:cNvSpPr txBox="1"/>
          <p:nvPr/>
        </p:nvSpPr>
        <p:spPr>
          <a:xfrm>
            <a:off x="916728" y="4430249"/>
            <a:ext cx="381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Буст экономики?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1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68" name="Google Shape;1268;p71"/>
          <p:cNvSpPr txBox="1"/>
          <p:nvPr>
            <p:ph type="title"/>
          </p:nvPr>
        </p:nvSpPr>
        <p:spPr>
          <a:xfrm>
            <a:off x="1051560" y="412755"/>
            <a:ext cx="100890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Современная криптография</a:t>
            </a:r>
            <a:endParaRPr/>
          </a:p>
        </p:txBody>
      </p:sp>
      <p:sp>
        <p:nvSpPr>
          <p:cNvPr id="1269" name="Google Shape;1269;p71"/>
          <p:cNvSpPr txBox="1"/>
          <p:nvPr/>
        </p:nvSpPr>
        <p:spPr>
          <a:xfrm>
            <a:off x="916730" y="2093912"/>
            <a:ext cx="38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Генераторы псевдослучайных чисел PRNG</a:t>
            </a: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0" name="Google Shape;1270;p71"/>
          <p:cNvSpPr txBox="1"/>
          <p:nvPr/>
        </p:nvSpPr>
        <p:spPr>
          <a:xfrm>
            <a:off x="916730" y="2872691"/>
            <a:ext cx="381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Хеш-функции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1" name="Google Shape;1271;p71"/>
          <p:cNvSpPr txBox="1"/>
          <p:nvPr/>
        </p:nvSpPr>
        <p:spPr>
          <a:xfrm>
            <a:off x="916721" y="3651475"/>
            <a:ext cx="744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Симметричные/Асимметричные шифры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2" name="Google Shape;1272;p71"/>
          <p:cNvSpPr txBox="1"/>
          <p:nvPr/>
        </p:nvSpPr>
        <p:spPr>
          <a:xfrm>
            <a:off x="916728" y="4430249"/>
            <a:ext cx="381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Буст экономики?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72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79" name="Google Shape;1279;p72"/>
          <p:cNvSpPr txBox="1"/>
          <p:nvPr>
            <p:ph type="title"/>
          </p:nvPr>
        </p:nvSpPr>
        <p:spPr>
          <a:xfrm>
            <a:off x="1051560" y="412755"/>
            <a:ext cx="100890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Современная криптография</a:t>
            </a:r>
            <a:endParaRPr/>
          </a:p>
        </p:txBody>
      </p:sp>
      <p:pic>
        <p:nvPicPr>
          <p:cNvPr id="1280" name="Google Shape;12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75" y="1922324"/>
            <a:ext cx="4405809" cy="440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142" y="1922324"/>
            <a:ext cx="4405809" cy="440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3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88" name="Google Shape;1288;p73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Современная криптография</a:t>
            </a:r>
            <a:endParaRPr/>
          </a:p>
        </p:txBody>
      </p:sp>
      <p:pic>
        <p:nvPicPr>
          <p:cNvPr descr="НОУ ИНТУИТ | Математика криптографии и теория шифрования. Лекция 15:  Криптосистемы" id="1289" name="Google Shape;1289;p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1272" y="2709816"/>
            <a:ext cx="4589168" cy="2948863"/>
          </a:xfrm>
          <a:prstGeom prst="roundRect">
            <a:avLst>
              <a:gd fmla="val 5100" name="adj"/>
            </a:avLst>
          </a:prstGeom>
          <a:noFill/>
          <a:ln>
            <a:noFill/>
          </a:ln>
        </p:spPr>
      </p:pic>
      <p:pic>
        <p:nvPicPr>
          <p:cNvPr descr="НОУ ИНТУИТ | Математика криптографии и теория шифрования. Лекция 15:  Криптосистемы" id="1290" name="Google Shape;129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560" y="2824222"/>
            <a:ext cx="5276488" cy="2720050"/>
          </a:xfrm>
          <a:prstGeom prst="roundRect">
            <a:avLst>
              <a:gd fmla="val 5776" name="adj"/>
            </a:avLst>
          </a:prstGeom>
          <a:noFill/>
          <a:ln>
            <a:noFill/>
          </a:ln>
        </p:spPr>
      </p:pic>
      <p:sp>
        <p:nvSpPr>
          <p:cNvPr id="1291" name="Google Shape;1291;p73"/>
          <p:cNvSpPr txBox="1"/>
          <p:nvPr/>
        </p:nvSpPr>
        <p:spPr>
          <a:xfrm>
            <a:off x="4874871" y="2196852"/>
            <a:ext cx="2442258" cy="39211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089" l="-520" r="-1562" t="-3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 Medium"/>
                <a:ea typeface="Montserrat Medium"/>
                <a:cs typeface="Montserrat Medium"/>
                <a:sym typeface="Montserrat Medium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4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98" name="Google Shape;1298;p74"/>
          <p:cNvSpPr txBox="1"/>
          <p:nvPr>
            <p:ph type="title"/>
          </p:nvPr>
        </p:nvSpPr>
        <p:spPr>
          <a:xfrm>
            <a:off x="1051560" y="412755"/>
            <a:ext cx="100890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Современная криптография</a:t>
            </a:r>
            <a:endParaRPr/>
          </a:p>
        </p:txBody>
      </p:sp>
      <p:pic>
        <p:nvPicPr>
          <p:cNvPr id="1299" name="Google Shape;12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050" y="1989250"/>
            <a:ext cx="5170699" cy="45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5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306" name="Google Shape;1306;p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6514" y="2706254"/>
            <a:ext cx="6683926" cy="2558690"/>
          </a:xfrm>
          <a:prstGeom prst="roundRect">
            <a:avLst>
              <a:gd fmla="val 9775" name="adj"/>
            </a:avLst>
          </a:prstGeom>
          <a:noFill/>
          <a:ln>
            <a:noFill/>
          </a:ln>
        </p:spPr>
      </p:pic>
      <p:sp>
        <p:nvSpPr>
          <p:cNvPr id="1307" name="Google Shape;1307;p75"/>
          <p:cNvSpPr txBox="1"/>
          <p:nvPr>
            <p:ph type="title"/>
          </p:nvPr>
        </p:nvSpPr>
        <p:spPr>
          <a:xfrm>
            <a:off x="1051560" y="412755"/>
            <a:ext cx="10088880" cy="1153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Будущее криптографии</a:t>
            </a:r>
            <a:endParaRPr/>
          </a:p>
        </p:txBody>
      </p:sp>
      <p:pic>
        <p:nvPicPr>
          <p:cNvPr descr="Google разработала новый квантовый суперкомпьютер | Компьютерра" id="1308" name="Google Shape;130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560" y="1928199"/>
            <a:ext cx="3192780" cy="4114800"/>
          </a:xfrm>
          <a:prstGeom prst="roundRect">
            <a:avLst>
              <a:gd fmla="val 364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6"/>
          <p:cNvSpPr txBox="1"/>
          <p:nvPr>
            <p:ph idx="1" type="body"/>
          </p:nvPr>
        </p:nvSpPr>
        <p:spPr>
          <a:xfrm>
            <a:off x="3650402" y="1354344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Великий путь начинается с малого</a:t>
            </a:r>
            <a:endParaRPr/>
          </a:p>
        </p:txBody>
      </p:sp>
      <p:sp>
        <p:nvSpPr>
          <p:cNvPr id="1314" name="Google Shape;1314;p76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fld id="{00000000-1234-1234-1234-123412341234}" type="slidenum">
              <a:rPr lang="ru-RU"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sz="1200">
              <a:solidFill>
                <a:srgbClr val="8888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15" name="Google Shape;1315;p7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0826" y="2142837"/>
            <a:ext cx="2950347" cy="451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59" name="Google Shape;459;p32"/>
          <p:cNvSpPr txBox="1"/>
          <p:nvPr>
            <p:ph type="title"/>
          </p:nvPr>
        </p:nvSpPr>
        <p:spPr>
          <a:xfrm>
            <a:off x="1051560" y="412755"/>
            <a:ext cx="100890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ru-RU"/>
              <a:t>Краткая история</a:t>
            </a:r>
            <a:endParaRPr/>
          </a:p>
        </p:txBody>
      </p:sp>
      <p:sp>
        <p:nvSpPr>
          <p:cNvPr id="460" name="Google Shape;460;p32"/>
          <p:cNvSpPr txBox="1"/>
          <p:nvPr/>
        </p:nvSpPr>
        <p:spPr>
          <a:xfrm>
            <a:off x="5195455" y="615973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1" name="Google Shape;461;p32"/>
          <p:cNvSpPr txBox="1"/>
          <p:nvPr/>
        </p:nvSpPr>
        <p:spPr>
          <a:xfrm>
            <a:off x="630978" y="2482096"/>
            <a:ext cx="381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Появилась давно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2" name="Google Shape;462;p32"/>
          <p:cNvSpPr txBox="1"/>
          <p:nvPr/>
        </p:nvSpPr>
        <p:spPr>
          <a:xfrm>
            <a:off x="630978" y="3129218"/>
            <a:ext cx="38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Сокрытие информации, Цезарь и шифровальные машины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p32"/>
          <p:cNvSpPr txBox="1"/>
          <p:nvPr/>
        </p:nvSpPr>
        <p:spPr>
          <a:xfrm>
            <a:off x="630977" y="3776340"/>
            <a:ext cx="381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Пришли математики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4" name="Google Shape;464;p32"/>
          <p:cNvSpPr txBox="1"/>
          <p:nvPr/>
        </p:nvSpPr>
        <p:spPr>
          <a:xfrm>
            <a:off x="630976" y="4423462"/>
            <a:ext cx="381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Вернулись физики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5" name="Google Shape;465;p32"/>
          <p:cNvSpPr txBox="1"/>
          <p:nvPr/>
        </p:nvSpPr>
        <p:spPr>
          <a:xfrm>
            <a:off x="630975" y="5070584"/>
            <a:ext cx="381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0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ru-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Рассвет криптографии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6" name="Google Shape;4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8" y="2091802"/>
            <a:ext cx="5240203" cy="432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77"/>
          <p:cNvSpPr txBox="1"/>
          <p:nvPr>
            <p:ph idx="1" type="body"/>
          </p:nvPr>
        </p:nvSpPr>
        <p:spPr>
          <a:xfrm>
            <a:off x="3650402" y="1354344"/>
            <a:ext cx="48912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Дополнительные ресурсы</a:t>
            </a:r>
            <a:endParaRPr/>
          </a:p>
        </p:txBody>
      </p:sp>
      <p:sp>
        <p:nvSpPr>
          <p:cNvPr id="1321" name="Google Shape;1321;p77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fld id="{00000000-1234-1234-1234-123412341234}" type="slidenum">
              <a:rPr lang="ru-RU"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sz="1200">
              <a:solidFill>
                <a:srgbClr val="8888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2" name="Google Shape;1322;p77"/>
          <p:cNvSpPr txBox="1"/>
          <p:nvPr/>
        </p:nvSpPr>
        <p:spPr>
          <a:xfrm>
            <a:off x="578500" y="2393425"/>
            <a:ext cx="44565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 Introduction to Mathematical Cryptography (2014) - Hoffstein, Pipher, Silverman.pdf</a:t>
            </a:r>
            <a:r>
              <a:rPr b="1" lang="ru-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graduate course in applied cryptography </a:t>
            </a:r>
            <a:r>
              <a:rPr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https://toc.cryptobook.us/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Места, в которых вы будете чаще всего во время цтфа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-"/>
            </a:pPr>
            <a:r>
              <a:rPr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https://iacr.org/ Wikipedia</a:t>
            </a:r>
            <a:endParaRPr sz="1200">
              <a:solidFill>
                <a:schemeClr val="lt1"/>
              </a:solidFill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-"/>
            </a:pPr>
            <a:r>
              <a:rPr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https://www.springer.com/gp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-"/>
            </a:pPr>
            <a:r>
              <a:rPr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https://ru.wikipedia.org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-"/>
            </a:pPr>
            <a:r>
              <a:rPr lang="ru-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Какой-нибудь http сайт из 2005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-"/>
            </a:pPr>
            <a:r>
              <a:rPr lang="ru-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Сайт со сканами бумаг из 1984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-"/>
            </a:pPr>
            <a:r>
              <a:rPr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https://pycryptodome.readthedocs.io/en/latest/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Тренироваться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-"/>
            </a:pPr>
            <a:r>
              <a:rPr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https://cryptohack.org/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-"/>
            </a:pPr>
            <a:r>
              <a:rPr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https://cryptopals.com/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-"/>
            </a:pPr>
            <a:r>
              <a:rPr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https://picoctf.org/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-"/>
            </a:pPr>
            <a:r>
              <a:rPr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https://www.sagemath.org/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-"/>
            </a:pPr>
            <a:r>
              <a:rPr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https://cr.yp.toc.tf/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Пиар гитхаба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https://github.com/Sarkoxed/Crypto-Library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https://github.com/Sarkoxed/MEPhI-CTF-Lectures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3" name="Google Shape;1323;p7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38975" y="2393425"/>
            <a:ext cx="3076650" cy="425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8"/>
          <p:cNvSpPr txBox="1"/>
          <p:nvPr>
            <p:ph idx="1" type="body"/>
          </p:nvPr>
        </p:nvSpPr>
        <p:spPr>
          <a:xfrm>
            <a:off x="3650402" y="1354344"/>
            <a:ext cx="48912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/>
              <a:t>Дополнительные ресурсы 2</a:t>
            </a:r>
            <a:endParaRPr/>
          </a:p>
        </p:txBody>
      </p:sp>
      <p:sp>
        <p:nvSpPr>
          <p:cNvPr id="1329" name="Google Shape;1329;p78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fld id="{00000000-1234-1234-1234-123412341234}" type="slidenum">
              <a:rPr lang="ru-RU" sz="12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sz="1200">
              <a:solidFill>
                <a:srgbClr val="8888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0" name="Google Shape;1330;p78"/>
          <p:cNvSpPr txBox="1"/>
          <p:nvPr/>
        </p:nvSpPr>
        <p:spPr>
          <a:xfrm>
            <a:off x="638902" y="2453086"/>
            <a:ext cx="4451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b="1" lang="ru-RU" sz="1200" u="sng">
                <a:solidFill>
                  <a:srgbClr val="5379E6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http://factordb.com/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b="1" lang="ru-RU" sz="1200" u="sng">
                <a:solidFill>
                  <a:srgbClr val="5379E6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https://github.com/RsaCtfTool/RsaCtfTool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b="1" lang="ru-RU" sz="1200" u="sng">
                <a:solidFill>
                  <a:srgbClr val="5379E6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https://cryptii.com/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b="1" lang="ru-RU" sz="1200" u="sng">
                <a:solidFill>
                  <a:srgbClr val="5379E6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https://github.com/hellman/xortool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b="1" lang="ru-RU" sz="1200" u="sng">
                <a:solidFill>
                  <a:srgbClr val="5379E6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https://github.com/bbuhrow/yafu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b="1" lang="ru-RU" sz="1200" u="sng">
                <a:solidFill>
                  <a:srgbClr val="5379E6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https://cado-nfs.gitlabpages.inria.fr/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79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36" name="Google Shape;1336;p79"/>
          <p:cNvSpPr txBox="1"/>
          <p:nvPr/>
        </p:nvSpPr>
        <p:spPr>
          <a:xfrm>
            <a:off x="4758017" y="3146612"/>
            <a:ext cx="2675966" cy="56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 &amp; A</a:t>
            </a:r>
            <a:endParaRPr sz="4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/>
          <p:nvPr>
            <p:ph idx="1" type="body"/>
          </p:nvPr>
        </p:nvSpPr>
        <p:spPr>
          <a:xfrm>
            <a:off x="4983976" y="788392"/>
            <a:ext cx="2091078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~500 г. до н.э.</a:t>
            </a:r>
            <a:endParaRPr/>
          </a:p>
        </p:txBody>
      </p:sp>
      <p:sp>
        <p:nvSpPr>
          <p:cNvPr id="473" name="Google Shape;473;p33"/>
          <p:cNvSpPr txBox="1"/>
          <p:nvPr>
            <p:ph idx="2" type="body"/>
          </p:nvPr>
        </p:nvSpPr>
        <p:spPr>
          <a:xfrm>
            <a:off x="3661674" y="533654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Иудея – шифр Атбаш</a:t>
            </a:r>
            <a:endParaRPr/>
          </a:p>
        </p:txBody>
      </p:sp>
      <p:pic>
        <p:nvPicPr>
          <p:cNvPr id="474" name="Google Shape;474;p33"/>
          <p:cNvPicPr preferRelativeResize="0"/>
          <p:nvPr>
            <p:ph idx="3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351" y="4333386"/>
            <a:ext cx="9144328" cy="759938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75" name="Google Shape;475;p33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undefined" id="476" name="Google Shape;4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8556" y="1601434"/>
            <a:ext cx="4001917" cy="2610340"/>
          </a:xfrm>
          <a:prstGeom prst="roundRect">
            <a:avLst>
              <a:gd fmla="val 1065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"/>
          <p:cNvSpPr txBox="1"/>
          <p:nvPr>
            <p:ph idx="1" type="body"/>
          </p:nvPr>
        </p:nvSpPr>
        <p:spPr>
          <a:xfrm>
            <a:off x="5466097" y="653820"/>
            <a:ext cx="1259806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~487 г. до н.э.</a:t>
            </a:r>
            <a:endParaRPr/>
          </a:p>
        </p:txBody>
      </p:sp>
      <p:sp>
        <p:nvSpPr>
          <p:cNvPr id="482" name="Google Shape;482;p34"/>
          <p:cNvSpPr txBox="1"/>
          <p:nvPr>
            <p:ph idx="2" type="body"/>
          </p:nvPr>
        </p:nvSpPr>
        <p:spPr>
          <a:xfrm>
            <a:off x="3661674" y="5336549"/>
            <a:ext cx="48912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Древняя Спарта - Скиталла</a:t>
            </a:r>
            <a:endParaRPr/>
          </a:p>
        </p:txBody>
      </p:sp>
      <p:sp>
        <p:nvSpPr>
          <p:cNvPr id="483" name="Google Shape;483;p34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Шифрование методом перестановки. Виды и способы шифров" id="484" name="Google Shape;484;p34"/>
          <p:cNvPicPr preferRelativeResize="0"/>
          <p:nvPr>
            <p:ph idx="3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666" y="2169821"/>
            <a:ext cx="3809700" cy="217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Шифр перестановки «сцитала» - Криптографическая защита информации" id="485" name="Google Shape;48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2225" y="1936798"/>
            <a:ext cx="3797400" cy="27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86" name="Google Shape;4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2875" y="2677312"/>
            <a:ext cx="3421950" cy="1310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/>
          <p:nvPr>
            <p:ph idx="1" type="body"/>
          </p:nvPr>
        </p:nvSpPr>
        <p:spPr>
          <a:xfrm>
            <a:off x="5493806" y="719203"/>
            <a:ext cx="1204388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150 г. до н.э.</a:t>
            </a:r>
            <a:endParaRPr/>
          </a:p>
        </p:txBody>
      </p:sp>
      <p:sp>
        <p:nvSpPr>
          <p:cNvPr id="492" name="Google Shape;492;p35"/>
          <p:cNvSpPr txBox="1"/>
          <p:nvPr>
            <p:ph idx="2" type="body"/>
          </p:nvPr>
        </p:nvSpPr>
        <p:spPr>
          <a:xfrm>
            <a:off x="3588522" y="5336549"/>
            <a:ext cx="5043414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Древняя Греция - Шифр (Квадрат) Полибия</a:t>
            </a:r>
            <a:endParaRPr/>
          </a:p>
        </p:txBody>
      </p:sp>
      <p:pic>
        <p:nvPicPr>
          <p:cNvPr id="493" name="Google Shape;493;p35"/>
          <p:cNvPicPr preferRelativeResize="0"/>
          <p:nvPr>
            <p:ph idx="3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4238" y="1667164"/>
            <a:ext cx="4303956" cy="3292475"/>
          </a:xfrm>
          <a:prstGeom prst="roundRect">
            <a:avLst>
              <a:gd fmla="val 4725" name="adj"/>
            </a:avLst>
          </a:prstGeom>
          <a:noFill/>
          <a:ln>
            <a:noFill/>
          </a:ln>
        </p:spPr>
      </p:pic>
      <p:sp>
        <p:nvSpPr>
          <p:cNvPr id="494" name="Google Shape;494;p35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5" name="Google Shape;495;p35"/>
          <p:cNvSpPr txBox="1"/>
          <p:nvPr/>
        </p:nvSpPr>
        <p:spPr>
          <a:xfrm>
            <a:off x="6698194" y="3133291"/>
            <a:ext cx="2133600" cy="3602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=&gt; 44 13 11 41</a:t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"/>
          <p:cNvSpPr txBox="1"/>
          <p:nvPr>
            <p:ph idx="1" type="body"/>
          </p:nvPr>
        </p:nvSpPr>
        <p:spPr>
          <a:xfrm>
            <a:off x="5401275" y="703716"/>
            <a:ext cx="1246413" cy="269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~50 г. до н.э.</a:t>
            </a:r>
            <a:endParaRPr/>
          </a:p>
        </p:txBody>
      </p:sp>
      <p:sp>
        <p:nvSpPr>
          <p:cNvPr id="501" name="Google Shape;501;p36"/>
          <p:cNvSpPr txBox="1"/>
          <p:nvPr>
            <p:ph idx="2" type="body"/>
          </p:nvPr>
        </p:nvSpPr>
        <p:spPr>
          <a:xfrm>
            <a:off x="3661674" y="5336549"/>
            <a:ext cx="4891193" cy="598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/>
              <a:t>Древний Рим – Шифр Цезаря ( и ROT-N )</a:t>
            </a:r>
            <a:endParaRPr/>
          </a:p>
        </p:txBody>
      </p:sp>
      <p:pic>
        <p:nvPicPr>
          <p:cNvPr id="502" name="Google Shape;502;p36"/>
          <p:cNvPicPr preferRelativeResize="0"/>
          <p:nvPr>
            <p:ph idx="3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0900" y="1580594"/>
            <a:ext cx="7532740" cy="74978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03" name="Google Shape;503;p36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ROT13 cipher - GeeksforGeeks" id="504" name="Google Shape;50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0900" y="2414367"/>
            <a:ext cx="5175029" cy="261725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05" name="Google Shape;505;p36"/>
          <p:cNvSpPr txBox="1"/>
          <p:nvPr/>
        </p:nvSpPr>
        <p:spPr>
          <a:xfrm>
            <a:off x="7960208" y="3371294"/>
            <a:ext cx="1598320" cy="4523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Цщцщцёг</a:t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итульные слайд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de by @greg0r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Контентные слайды // Гор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Контентные слайды // Контакт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